
<file path=[Content_Types].xml><?xml version="1.0" encoding="utf-8"?>
<Types xmlns="http://schemas.openxmlformats.org/package/2006/content-types">
  <Default Extension="png" ContentType="image/pn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19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308" r:id="rId4"/>
    <p:sldId id="371" r:id="rId5"/>
    <p:sldId id="419" r:id="rId6"/>
    <p:sldId id="325" r:id="rId7"/>
    <p:sldId id="409" r:id="rId8"/>
    <p:sldId id="312" r:id="rId9"/>
    <p:sldId id="291" r:id="rId10"/>
    <p:sldId id="395" r:id="rId11"/>
    <p:sldId id="397" r:id="rId12"/>
    <p:sldId id="398" r:id="rId13"/>
    <p:sldId id="396" r:id="rId14"/>
    <p:sldId id="402" r:id="rId15"/>
    <p:sldId id="399" r:id="rId16"/>
    <p:sldId id="420" r:id="rId17"/>
    <p:sldId id="358" r:id="rId18"/>
    <p:sldId id="405" r:id="rId19"/>
    <p:sldId id="401" r:id="rId20"/>
    <p:sldId id="421" r:id="rId21"/>
    <p:sldId id="400" r:id="rId22"/>
    <p:sldId id="410" r:id="rId23"/>
    <p:sldId id="406" r:id="rId24"/>
    <p:sldId id="314" r:id="rId25"/>
    <p:sldId id="304" r:id="rId26"/>
    <p:sldId id="412" r:id="rId27"/>
    <p:sldId id="414" r:id="rId28"/>
    <p:sldId id="413" r:id="rId29"/>
    <p:sldId id="424" r:id="rId30"/>
    <p:sldId id="422" r:id="rId31"/>
    <p:sldId id="425" r:id="rId32"/>
    <p:sldId id="423" r:id="rId33"/>
    <p:sldId id="407" r:id="rId34"/>
    <p:sldId id="320" r:id="rId35"/>
    <p:sldId id="337" r:id="rId36"/>
    <p:sldId id="272" r:id="rId37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55C88"/>
    <a:srgbClr val="E6E6E6"/>
    <a:srgbClr val="FF66FF"/>
    <a:srgbClr val="492C1D"/>
    <a:srgbClr val="5B5750"/>
    <a:srgbClr val="7C99B4"/>
    <a:srgbClr val="8EB8E5"/>
    <a:srgbClr val="6B7F82"/>
    <a:srgbClr val="2A4059"/>
    <a:srgbClr val="294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75" autoAdjust="0"/>
    <p:restoredTop sz="87954" autoAdjust="0"/>
  </p:normalViewPr>
  <p:slideViewPr>
    <p:cSldViewPr snapToGrid="0">
      <p:cViewPr varScale="1">
        <p:scale>
          <a:sx n="97" d="100"/>
          <a:sy n="97" d="100"/>
        </p:scale>
        <p:origin x="972" y="36"/>
      </p:cViewPr>
      <p:guideLst>
        <p:guide orient="horz" pos="2160"/>
        <p:guide pos="38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>
            <a:extLst>
              <a:ext uri="{FF2B5EF4-FFF2-40B4-BE49-F238E27FC236}">
                <a16:creationId xmlns:a16="http://schemas.microsoft.com/office/drawing/2014/main" id="{DBAC0736-51B2-4CE6-BAFF-41FA04DD7D2F}"/>
              </a:ext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1" name="日期占位符 2">
            <a:extLst>
              <a:ext uri="{FF2B5EF4-FFF2-40B4-BE49-F238E27FC236}">
                <a16:creationId xmlns:a16="http://schemas.microsoft.com/office/drawing/2014/main" id="{A1364983-D80D-49E3-B86E-D8DBE27BF7E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itchFamily="34" charset="0"/>
              <a:buNone/>
              <a:defRPr>
                <a:latin typeface="Arial" pitchFamily="34" charset="0"/>
              </a:defRPr>
            </a:lvl1pPr>
          </a:lstStyle>
          <a:p>
            <a:pPr>
              <a:defRPr/>
            </a:pPr>
            <a:fld id="{74E5F201-FA0C-40BA-9AEB-A7E80F7DEBC7}" type="datetime1">
              <a:rPr lang="zh-CN" altLang="en-US"/>
              <a:pPr>
                <a:defRPr/>
              </a:pPr>
              <a:t>2021/12/4</a:t>
            </a:fld>
            <a:endParaRPr lang="zh-CN" altLang="en-US" sz="1200"/>
          </a:p>
        </p:txBody>
      </p:sp>
      <p:sp>
        <p:nvSpPr>
          <p:cNvPr id="2052" name="幻灯片图像占位符 3">
            <a:extLst>
              <a:ext uri="{FF2B5EF4-FFF2-40B4-BE49-F238E27FC236}">
                <a16:creationId xmlns:a16="http://schemas.microsoft.com/office/drawing/2014/main" id="{3C233E4C-D70A-44FD-945F-1B2AEDB06759}"/>
              </a:ext>
            </a:extLst>
          </p:cNvPr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20485" name="备注占位符 4">
            <a:extLst>
              <a:ext uri="{FF2B5EF4-FFF2-40B4-BE49-F238E27FC236}">
                <a16:creationId xmlns:a16="http://schemas.microsoft.com/office/drawing/2014/main" id="{3501C4C0-3B48-498C-B804-AC8055792940}"/>
              </a:ext>
            </a:extLst>
          </p:cNvPr>
          <p:cNvSpPr>
            <a:spLocks noGrp="1" noRot="1" noChangeAspect="1" noChangeArrowheads="1"/>
          </p:cNvSpPr>
          <p:nvPr/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>
            <a:lvl1pPr defTabSz="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defTabSz="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defTabSz="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defTabSz="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defTabSz="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defTabSz="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>
              <a:spcBef>
                <a:spcPct val="30000"/>
              </a:spcBef>
              <a:defRPr/>
            </a:pPr>
            <a:r>
              <a:rPr lang="zh-CN" altLang="zh-CN" sz="1200"/>
              <a:t>单击此处编辑母版文本样式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/>
              <a:t>第二级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/>
              <a:t>第三级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/>
              <a:t>第四级</a:t>
            </a:r>
          </a:p>
          <a:p>
            <a:pPr>
              <a:spcBef>
                <a:spcPct val="30000"/>
              </a:spcBef>
              <a:defRPr/>
            </a:pPr>
            <a:r>
              <a:rPr lang="zh-CN" altLang="zh-CN" sz="1200"/>
              <a:t>第五级</a:t>
            </a:r>
          </a:p>
        </p:txBody>
      </p:sp>
      <p:sp>
        <p:nvSpPr>
          <p:cNvPr id="2054" name="页脚占位符 5">
            <a:extLst>
              <a:ext uri="{FF2B5EF4-FFF2-40B4-BE49-F238E27FC236}">
                <a16:creationId xmlns:a16="http://schemas.microsoft.com/office/drawing/2014/main" id="{8E438B53-AEE4-4712-B487-6E4CF2A2C28F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2055" name="灯片编号占位符 6">
            <a:extLst>
              <a:ext uri="{FF2B5EF4-FFF2-40B4-BE49-F238E27FC236}">
                <a16:creationId xmlns:a16="http://schemas.microsoft.com/office/drawing/2014/main" id="{E196EDFE-4855-4B20-8018-6A2263E871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/>
            </a:lvl1pPr>
          </a:lstStyle>
          <a:p>
            <a:pPr>
              <a:defRPr/>
            </a:pPr>
            <a:fld id="{952E2F27-8213-49EE-9187-8FC2717E44F0}" type="slidenum">
              <a:rPr lang="zh-CN" altLang="en-US"/>
              <a:pPr>
                <a:defRPr/>
              </a:pPr>
              <a:t>‹#›</a:t>
            </a:fld>
            <a:endParaRPr lang="zh-CN" altLang="en-US" sz="12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pps.dtic.mil/dtic/tr/fulltext/u2/a164453.pdf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bioinf.jku.at/publications/older/2604.pdf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投影片圖像版面配置區 1">
            <a:extLst>
              <a:ext uri="{FF2B5EF4-FFF2-40B4-BE49-F238E27FC236}">
                <a16:creationId xmlns:a16="http://schemas.microsoft.com/office/drawing/2014/main" id="{A830A7B7-F576-4680-AAA3-CF57BE44116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9" name="備忘稿版面配置區 2">
            <a:extLst>
              <a:ext uri="{FF2B5EF4-FFF2-40B4-BE49-F238E27FC236}">
                <a16:creationId xmlns:a16="http://schemas.microsoft.com/office/drawing/2014/main" id="{7D6B8EF9-9C80-4FDF-B54D-AFAD0F454D3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zh-TW" dirty="0"/>
          </a:p>
        </p:txBody>
      </p:sp>
      <p:sp>
        <p:nvSpPr>
          <p:cNvPr id="4100" name="日期版面配置區 3">
            <a:extLst>
              <a:ext uri="{FF2B5EF4-FFF2-40B4-BE49-F238E27FC236}">
                <a16:creationId xmlns:a16="http://schemas.microsoft.com/office/drawing/2014/main" id="{FF8A3001-F97C-42D0-9CC4-8896D0C380E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044304D-E439-4742-9DDD-7182ACC6B178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4101" name="投影片編號版面配置區 4">
            <a:extLst>
              <a:ext uri="{FF2B5EF4-FFF2-40B4-BE49-F238E27FC236}">
                <a16:creationId xmlns:a16="http://schemas.microsoft.com/office/drawing/2014/main" id="{BEAFFB3C-6FF0-444B-89D3-BE7C8587F8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55DBB27-3648-4094-8ACF-EFC07717D199}" type="slidenum">
              <a:rPr lang="zh-CN" altLang="en-US" smtClean="0"/>
              <a:pPr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Difficult to parallel process</a:t>
            </a:r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9291832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Attention</a:t>
            </a:r>
            <a:r>
              <a:rPr lang="zh-TW" altLang="en-US" dirty="0"/>
              <a:t>機制上世紀  </a:t>
            </a:r>
            <a:r>
              <a:rPr lang="en-US" altLang="zh-TW" dirty="0"/>
              <a:t>(Dropout BN)</a:t>
            </a:r>
          </a:p>
          <a:p>
            <a:r>
              <a:rPr lang="en-US" altLang="zh-TW" dirty="0"/>
              <a:t>(2017 google)</a:t>
            </a:r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7582997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95318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933499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W </a:t>
            </a:r>
            <a:r>
              <a:rPr lang="en-US" altLang="zh-TW" dirty="0">
                <a:sym typeface="Wingdings" panose="05000000000000000000" pitchFamily="2" charset="2"/>
              </a:rPr>
              <a:t> W^2</a:t>
            </a:r>
          </a:p>
          <a:p>
            <a:endParaRPr lang="en-US" altLang="zh-TW" dirty="0">
              <a:sym typeface="Wingdings" panose="05000000000000000000" pitchFamily="2" charset="2"/>
            </a:endParaRPr>
          </a:p>
          <a:p>
            <a:r>
              <a:rPr lang="en-US" altLang="zh-TW" dirty="0">
                <a:sym typeface="Wingdings" panose="05000000000000000000" pitchFamily="2" charset="2"/>
              </a:rPr>
              <a:t>WH  WHWH</a:t>
            </a:r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918002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5</a:t>
            </a:r>
            <a:r>
              <a:rPr lang="zh-TW" altLang="en-US" dirty="0"/>
              <a:t>月 </a:t>
            </a:r>
            <a:r>
              <a:rPr lang="en-US" altLang="zh-TW" dirty="0"/>
              <a:t>286</a:t>
            </a:r>
            <a:r>
              <a:rPr lang="zh-TW" altLang="en-US" dirty="0"/>
              <a:t> </a:t>
            </a:r>
            <a:r>
              <a:rPr lang="en-US" altLang="zh-TW" dirty="0"/>
              <a:t>citation</a:t>
            </a:r>
          </a:p>
          <a:p>
            <a:r>
              <a:rPr lang="en-US" altLang="zh-TW" dirty="0"/>
              <a:t>Object detection, instance segmentation</a:t>
            </a:r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1027732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z="1200" b="0" i="0" u="sng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3"/>
              </a:rPr>
              <a:t>Learning internal representations by error propagation</a:t>
            </a:r>
            <a:r>
              <a:rPr lang="en-US" altLang="zh-TW" sz="1200" b="0" i="0" u="non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 recurrent networks</a:t>
            </a:r>
          </a:p>
          <a:p>
            <a:endParaRPr lang="en-US" altLang="zh-TW" sz="1200" b="0" i="0" u="none" kern="1200" dirty="0">
              <a:solidFill>
                <a:schemeClr val="tx1"/>
              </a:solidFill>
              <a:effectLst/>
              <a:latin typeface="Arial" pitchFamily="34" charset="0"/>
              <a:ea typeface="+mn-ea"/>
              <a:cs typeface="+mn-cs"/>
            </a:endParaRPr>
          </a:p>
          <a:p>
            <a:pPr marL="0" marR="0" lvl="0" indent="0" algn="l" defTabSz="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  <a:hlinkClick r:id="rId4"/>
              </a:rPr>
              <a:t>LONG SHORT-TERM MEMORY 1 INTRODUCTION  LSTM</a:t>
            </a:r>
          </a:p>
          <a:p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904123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597B1531-CAEA-433B-9E02-4D32DC4A5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9A99708D-CCD3-4FBB-8A52-1E487179E5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8" name="日期版面配置區 3">
            <a:extLst>
              <a:ext uri="{FF2B5EF4-FFF2-40B4-BE49-F238E27FC236}">
                <a16:creationId xmlns:a16="http://schemas.microsoft.com/office/drawing/2014/main" id="{99D7110F-92AE-44F7-A1A4-A4F0974E8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BCA3EB-D83B-4BDC-A289-7C6F36D8DA6B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6149" name="投影片編號版面配置區 4">
            <a:extLst>
              <a:ext uri="{FF2B5EF4-FFF2-40B4-BE49-F238E27FC236}">
                <a16:creationId xmlns:a16="http://schemas.microsoft.com/office/drawing/2014/main" id="{5A0F3648-A8CE-4438-A7A0-C2B37D48E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56F974-40B2-415E-BD16-4578F97438C7}" type="slidenum">
              <a:rPr lang="zh-CN" altLang="en-US" smtClean="0"/>
              <a:pPr/>
              <a:t>17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06566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>
            <a:extLst>
              <a:ext uri="{FF2B5EF4-FFF2-40B4-BE49-F238E27FC236}">
                <a16:creationId xmlns:a16="http://schemas.microsoft.com/office/drawing/2014/main" id="{F7D24184-C9D1-4472-9A1A-7B4E57C0F1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備忘稿版面配置區 2">
            <a:extLst>
              <a:ext uri="{FF2B5EF4-FFF2-40B4-BE49-F238E27FC236}">
                <a16:creationId xmlns:a16="http://schemas.microsoft.com/office/drawing/2014/main" id="{7D938F28-A748-4601-8618-0088CD9F82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32" name="日期版面配置區 3">
            <a:extLst>
              <a:ext uri="{FF2B5EF4-FFF2-40B4-BE49-F238E27FC236}">
                <a16:creationId xmlns:a16="http://schemas.microsoft.com/office/drawing/2014/main" id="{16B0F2F8-B905-4CE2-810E-EA997F23D5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E6B04F-5D97-4118-86E2-7B9B3B1F3DB4}" type="datetime1">
              <a:rPr lang="zh-CN" altLang="en-US" smtClean="0">
                <a:solidFill>
                  <a:srgbClr val="000000"/>
                </a:solidFill>
              </a:rPr>
              <a:pPr/>
              <a:t>2021/12/4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22533" name="投影片編號版面配置區 4">
            <a:extLst>
              <a:ext uri="{FF2B5EF4-FFF2-40B4-BE49-F238E27FC236}">
                <a16:creationId xmlns:a16="http://schemas.microsoft.com/office/drawing/2014/main" id="{84282349-8E11-49B0-A60E-AB2661275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081CCDF-3ADE-4371-A4E4-49163B99D53A}" type="slidenum">
              <a:rPr lang="zh-CN" altLang="en-US" smtClean="0">
                <a:solidFill>
                  <a:srgbClr val="000000"/>
                </a:solidFill>
              </a:rPr>
              <a:pPr/>
              <a:t>18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9189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4</a:t>
            </a:r>
            <a:r>
              <a:rPr lang="zh-TW" altLang="en-US" dirty="0"/>
              <a:t> </a:t>
            </a:r>
            <a:r>
              <a:rPr lang="en-US" altLang="zh-TW" dirty="0"/>
              <a:t>6</a:t>
            </a:r>
            <a:r>
              <a:rPr lang="zh-TW" altLang="en-US" dirty="0"/>
              <a:t> </a:t>
            </a:r>
            <a:r>
              <a:rPr lang="en-US" altLang="zh-TW" dirty="0"/>
              <a:t>6</a:t>
            </a:r>
            <a:r>
              <a:rPr lang="zh-TW" altLang="en-US" dirty="0"/>
              <a:t> </a:t>
            </a: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19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325786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597B1531-CAEA-433B-9E02-4D32DC4A5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9A99708D-CCD3-4FBB-8A52-1E487179E5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8" name="日期版面配置區 3">
            <a:extLst>
              <a:ext uri="{FF2B5EF4-FFF2-40B4-BE49-F238E27FC236}">
                <a16:creationId xmlns:a16="http://schemas.microsoft.com/office/drawing/2014/main" id="{99D7110F-92AE-44F7-A1A4-A4F0974E8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BCA3EB-D83B-4BDC-A289-7C6F36D8DA6B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6149" name="投影片編號版面配置區 4">
            <a:extLst>
              <a:ext uri="{FF2B5EF4-FFF2-40B4-BE49-F238E27FC236}">
                <a16:creationId xmlns:a16="http://schemas.microsoft.com/office/drawing/2014/main" id="{5A0F3648-A8CE-4438-A7A0-C2B37D48E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56F974-40B2-415E-BD16-4578F97438C7}" type="slidenum">
              <a:rPr lang="zh-CN" altLang="en-US" smtClean="0"/>
              <a:pPr/>
              <a:t>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dirty="0"/>
              <a:t>4</a:t>
            </a:r>
            <a:r>
              <a:rPr lang="zh-TW" altLang="en-US" dirty="0"/>
              <a:t> </a:t>
            </a:r>
            <a:r>
              <a:rPr lang="en-US" altLang="zh-TW" dirty="0"/>
              <a:t>6</a:t>
            </a:r>
            <a:r>
              <a:rPr lang="zh-TW" altLang="en-US" dirty="0"/>
              <a:t> </a:t>
            </a:r>
            <a:r>
              <a:rPr lang="en-US" altLang="zh-TW" dirty="0"/>
              <a:t>6</a:t>
            </a:r>
            <a:r>
              <a:rPr lang="zh-TW" altLang="en-US" dirty="0"/>
              <a:t> </a:t>
            </a:r>
            <a:r>
              <a:rPr lang="en-US" altLang="zh-TW" dirty="0"/>
              <a:t>8</a:t>
            </a:r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20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2597341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21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312116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Gaussian Error Linear Unit</a:t>
            </a:r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22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419782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597B1531-CAEA-433B-9E02-4D32DC4A5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9A99708D-CCD3-4FBB-8A52-1E487179E5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8" name="日期版面配置區 3">
            <a:extLst>
              <a:ext uri="{FF2B5EF4-FFF2-40B4-BE49-F238E27FC236}">
                <a16:creationId xmlns:a16="http://schemas.microsoft.com/office/drawing/2014/main" id="{99D7110F-92AE-44F7-A1A4-A4F0974E8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BCA3EB-D83B-4BDC-A289-7C6F36D8DA6B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6149" name="投影片編號版面配置區 4">
            <a:extLst>
              <a:ext uri="{FF2B5EF4-FFF2-40B4-BE49-F238E27FC236}">
                <a16:creationId xmlns:a16="http://schemas.microsoft.com/office/drawing/2014/main" id="{5A0F3648-A8CE-4438-A7A0-C2B37D48E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56F974-40B2-415E-BD16-4578F97438C7}" type="slidenum">
              <a:rPr lang="zh-CN" altLang="en-US" smtClean="0"/>
              <a:pPr/>
              <a:t>23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7336151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投影片圖像版面配置區 1">
            <a:extLst>
              <a:ext uri="{FF2B5EF4-FFF2-40B4-BE49-F238E27FC236}">
                <a16:creationId xmlns:a16="http://schemas.microsoft.com/office/drawing/2014/main" id="{F7D24184-C9D1-4472-9A1A-7B4E57C0F16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2531" name="備忘稿版面配置區 2">
            <a:extLst>
              <a:ext uri="{FF2B5EF4-FFF2-40B4-BE49-F238E27FC236}">
                <a16:creationId xmlns:a16="http://schemas.microsoft.com/office/drawing/2014/main" id="{7D938F28-A748-4601-8618-0088CD9F828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22532" name="日期版面配置區 3">
            <a:extLst>
              <a:ext uri="{FF2B5EF4-FFF2-40B4-BE49-F238E27FC236}">
                <a16:creationId xmlns:a16="http://schemas.microsoft.com/office/drawing/2014/main" id="{16B0F2F8-B905-4CE2-810E-EA997F23D5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BE6B04F-5D97-4118-86E2-7B9B3B1F3DB4}" type="datetime1">
              <a:rPr lang="zh-CN" altLang="en-US" smtClean="0">
                <a:solidFill>
                  <a:srgbClr val="000000"/>
                </a:solidFill>
              </a:rPr>
              <a:pPr/>
              <a:t>2021/12/4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22533" name="投影片編號版面配置區 4">
            <a:extLst>
              <a:ext uri="{FF2B5EF4-FFF2-40B4-BE49-F238E27FC236}">
                <a16:creationId xmlns:a16="http://schemas.microsoft.com/office/drawing/2014/main" id="{84282349-8E11-49B0-A60E-AB2661275D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081CCDF-3ADE-4371-A4E4-49163B99D53A}" type="slidenum">
              <a:rPr lang="zh-CN" altLang="en-US" smtClean="0">
                <a:solidFill>
                  <a:srgbClr val="000000"/>
                </a:solidFill>
              </a:rPr>
              <a:pPr/>
              <a:t>24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25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26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5205141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27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73931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28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4866172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learned-perceptual-image-patch-similarity</a:t>
            </a:r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29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3890370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投影片圖像版面配置區 1">
            <a:extLst>
              <a:ext uri="{FF2B5EF4-FFF2-40B4-BE49-F238E27FC236}">
                <a16:creationId xmlns:a16="http://schemas.microsoft.com/office/drawing/2014/main" id="{0664DD91-8F27-4DB7-88F2-18B33C985EB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8195" name="備忘稿版面配置區 2">
            <a:extLst>
              <a:ext uri="{FF2B5EF4-FFF2-40B4-BE49-F238E27FC236}">
                <a16:creationId xmlns:a16="http://schemas.microsoft.com/office/drawing/2014/main" id="{0290CF0A-E986-4DE8-BC85-61C0673E50D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8196" name="日期版面配置區 3">
            <a:extLst>
              <a:ext uri="{FF2B5EF4-FFF2-40B4-BE49-F238E27FC236}">
                <a16:creationId xmlns:a16="http://schemas.microsoft.com/office/drawing/2014/main" id="{CDC71B0C-501F-4619-AF2F-69A1B5BE244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6D8BDD9A-70B9-47DF-A8E1-2A70300A73FD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8197" name="投影片編號版面配置區 4">
            <a:extLst>
              <a:ext uri="{FF2B5EF4-FFF2-40B4-BE49-F238E27FC236}">
                <a16:creationId xmlns:a16="http://schemas.microsoft.com/office/drawing/2014/main" id="{E2144FB9-E471-4324-9BDB-40A9667FC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7C2AC5F-5395-494C-9FD5-C78A9D1D85A8}" type="slidenum">
              <a:rPr lang="zh-CN" altLang="en-US" smtClean="0"/>
              <a:pPr/>
              <a:t>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30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3702817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TW" sz="1200" b="0" i="0" u="none" strike="noStrike" kern="1200" dirty="0">
                <a:solidFill>
                  <a:schemeClr val="tx1"/>
                </a:solidFill>
                <a:effectLst/>
                <a:latin typeface="Arial" pitchFamily="34" charset="0"/>
                <a:ea typeface="+mn-ea"/>
                <a:cs typeface="+mn-cs"/>
              </a:rPr>
              <a:t>learned-perceptual-image-patch-similarity</a:t>
            </a:r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31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0593896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F192BA6-C0C8-439C-8B2B-A47DBD6C11F8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F7CFFE4-D7FD-4C9F-993E-01E6ED1CB31D}" type="slidenum">
              <a:rPr lang="zh-CN" altLang="en-US" smtClean="0"/>
              <a:pPr/>
              <a:t>32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6393250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597B1531-CAEA-433B-9E02-4D32DC4A5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9A99708D-CCD3-4FBB-8A52-1E487179E5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8" name="日期版面配置區 3">
            <a:extLst>
              <a:ext uri="{FF2B5EF4-FFF2-40B4-BE49-F238E27FC236}">
                <a16:creationId xmlns:a16="http://schemas.microsoft.com/office/drawing/2014/main" id="{99D7110F-92AE-44F7-A1A4-A4F0974E8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BCA3EB-D83B-4BDC-A289-7C6F36D8DA6B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6149" name="投影片編號版面配置區 4">
            <a:extLst>
              <a:ext uri="{FF2B5EF4-FFF2-40B4-BE49-F238E27FC236}">
                <a16:creationId xmlns:a16="http://schemas.microsoft.com/office/drawing/2014/main" id="{5A0F3648-A8CE-4438-A7A0-C2B37D48E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56F974-40B2-415E-BD16-4578F97438C7}" type="slidenum">
              <a:rPr lang="zh-CN" altLang="en-US" smtClean="0"/>
              <a:pPr/>
              <a:t>33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8249131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投影片圖像版面配置區 1">
            <a:extLst>
              <a:ext uri="{FF2B5EF4-FFF2-40B4-BE49-F238E27FC236}">
                <a16:creationId xmlns:a16="http://schemas.microsoft.com/office/drawing/2014/main" id="{7F3346C0-EC4C-4925-BBEF-E2129D98F68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0963" name="備忘稿版面配置區 2">
            <a:extLst>
              <a:ext uri="{FF2B5EF4-FFF2-40B4-BE49-F238E27FC236}">
                <a16:creationId xmlns:a16="http://schemas.microsoft.com/office/drawing/2014/main" id="{9FAB88B5-B267-48DE-99EC-2723AD05BEE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40964" name="日期版面配置區 3">
            <a:extLst>
              <a:ext uri="{FF2B5EF4-FFF2-40B4-BE49-F238E27FC236}">
                <a16:creationId xmlns:a16="http://schemas.microsoft.com/office/drawing/2014/main" id="{F188C14B-9638-44AF-88EF-A63F2DE6C87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0CF0CF4-2428-41B2-A349-662C18536684}" type="datetime1">
              <a:rPr lang="zh-CN" altLang="en-US" smtClean="0">
                <a:solidFill>
                  <a:srgbClr val="000000"/>
                </a:solidFill>
              </a:rPr>
              <a:pPr/>
              <a:t>2021/12/4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40965" name="投影片編號版面配置區 4">
            <a:extLst>
              <a:ext uri="{FF2B5EF4-FFF2-40B4-BE49-F238E27FC236}">
                <a16:creationId xmlns:a16="http://schemas.microsoft.com/office/drawing/2014/main" id="{0973EB3A-33AC-4DB0-83CB-2E3A0210DF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55EA247A-67F9-43BE-BC47-DE383E90C4B2}" type="slidenum">
              <a:rPr lang="zh-CN" altLang="en-US" smtClean="0">
                <a:solidFill>
                  <a:srgbClr val="000000"/>
                </a:solidFill>
              </a:rPr>
              <a:pPr/>
              <a:t>34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投影片圖像版面配置區 1">
            <a:extLst>
              <a:ext uri="{FF2B5EF4-FFF2-40B4-BE49-F238E27FC236}">
                <a16:creationId xmlns:a16="http://schemas.microsoft.com/office/drawing/2014/main" id="{4804A9BC-5861-497C-81AF-6065C34B257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7" name="備忘稿版面配置區 2">
            <a:extLst>
              <a:ext uri="{FF2B5EF4-FFF2-40B4-BE49-F238E27FC236}">
                <a16:creationId xmlns:a16="http://schemas.microsoft.com/office/drawing/2014/main" id="{D5C8805E-3466-458A-95E5-7F184513DBB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36868" name="日期版面配置區 3">
            <a:extLst>
              <a:ext uri="{FF2B5EF4-FFF2-40B4-BE49-F238E27FC236}">
                <a16:creationId xmlns:a16="http://schemas.microsoft.com/office/drawing/2014/main" id="{76909978-C759-4A9B-8A55-13AF5EB7CA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AF192BA6-C0C8-439C-8B2B-A47DBD6C11F8}" type="datetime1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2021/12/7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6869" name="投影片編號版面配置區 4">
            <a:extLst>
              <a:ext uri="{FF2B5EF4-FFF2-40B4-BE49-F238E27FC236}">
                <a16:creationId xmlns:a16="http://schemas.microsoft.com/office/drawing/2014/main" id="{5C6D4889-9ADF-4CF1-88E6-4B5A2AF959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9F7CFFE4-D7FD-4C9F-993E-01E6ED1CB31D}" type="slidenum">
              <a:rPr kumimoji="0" lang="zh-CN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27070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投影片圖像版面配置區 1">
            <a:extLst>
              <a:ext uri="{FF2B5EF4-FFF2-40B4-BE49-F238E27FC236}">
                <a16:creationId xmlns:a16="http://schemas.microsoft.com/office/drawing/2014/main" id="{FCF2D6EC-49C5-4413-A351-297E3AA7DB4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5059" name="備忘稿版面配置區 2">
            <a:extLst>
              <a:ext uri="{FF2B5EF4-FFF2-40B4-BE49-F238E27FC236}">
                <a16:creationId xmlns:a16="http://schemas.microsoft.com/office/drawing/2014/main" id="{9F1F5415-CCF5-4C0B-B72D-8B78D63961F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45060" name="日期版面配置區 3">
            <a:extLst>
              <a:ext uri="{FF2B5EF4-FFF2-40B4-BE49-F238E27FC236}">
                <a16:creationId xmlns:a16="http://schemas.microsoft.com/office/drawing/2014/main" id="{94AEE70F-3A7D-4F0C-920F-D6292D4437E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E7A8454F-17A1-441B-A83C-A0F3A028B6DF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45061" name="投影片編號版面配置區 4">
            <a:extLst>
              <a:ext uri="{FF2B5EF4-FFF2-40B4-BE49-F238E27FC236}">
                <a16:creationId xmlns:a16="http://schemas.microsoft.com/office/drawing/2014/main" id="{7EC48A03-F0B3-4BEC-A0D8-AE81C2484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C347C0E-D551-4EA0-8601-D7FA4A4723CA}" type="slidenum">
              <a:rPr lang="zh-CN" altLang="en-US" smtClean="0"/>
              <a:pPr/>
              <a:t>36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5F9C538E-5FAE-40F6-98B5-01FDE99F10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AE524343-60F0-4585-A798-14D81EC27B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  <p:sp>
        <p:nvSpPr>
          <p:cNvPr id="10244" name="日期版面配置區 3">
            <a:extLst>
              <a:ext uri="{FF2B5EF4-FFF2-40B4-BE49-F238E27FC236}">
                <a16:creationId xmlns:a16="http://schemas.microsoft.com/office/drawing/2014/main" id="{1228ED87-B45D-451F-8BF0-119BE5BAD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379D4C2-70A0-4624-8B40-C4AFA4283D24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10245" name="投影片編號版面配置區 4">
            <a:extLst>
              <a:ext uri="{FF2B5EF4-FFF2-40B4-BE49-F238E27FC236}">
                <a16:creationId xmlns:a16="http://schemas.microsoft.com/office/drawing/2014/main" id="{6570A599-DDF8-4C0C-A261-30FD38A1C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53A1E0-3C02-40B2-A625-A6FBAC257856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211684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5F9C538E-5FAE-40F6-98B5-01FDE99F10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AE524343-60F0-4585-A798-14D81EC27B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dirty="0"/>
          </a:p>
        </p:txBody>
      </p:sp>
      <p:sp>
        <p:nvSpPr>
          <p:cNvPr id="10244" name="日期版面配置區 3">
            <a:extLst>
              <a:ext uri="{FF2B5EF4-FFF2-40B4-BE49-F238E27FC236}">
                <a16:creationId xmlns:a16="http://schemas.microsoft.com/office/drawing/2014/main" id="{1228ED87-B45D-451F-8BF0-119BE5BAD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379D4C2-70A0-4624-8B40-C4AFA4283D24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10245" name="投影片編號版面配置區 4">
            <a:extLst>
              <a:ext uri="{FF2B5EF4-FFF2-40B4-BE49-F238E27FC236}">
                <a16:creationId xmlns:a16="http://schemas.microsoft.com/office/drawing/2014/main" id="{6570A599-DDF8-4C0C-A261-30FD38A1C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53A1E0-3C02-40B2-A625-A6FBAC257856}" type="slidenum">
              <a:rPr lang="zh-CN" altLang="en-US" smtClean="0"/>
              <a:pPr/>
              <a:t>5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35255958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投影片圖像版面配置區 1">
            <a:extLst>
              <a:ext uri="{FF2B5EF4-FFF2-40B4-BE49-F238E27FC236}">
                <a16:creationId xmlns:a16="http://schemas.microsoft.com/office/drawing/2014/main" id="{5F9C538E-5FAE-40F6-98B5-01FDE99F105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3" name="備忘稿版面配置區 2">
            <a:extLst>
              <a:ext uri="{FF2B5EF4-FFF2-40B4-BE49-F238E27FC236}">
                <a16:creationId xmlns:a16="http://schemas.microsoft.com/office/drawing/2014/main" id="{AE524343-60F0-4585-A798-14D81EC27BA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zh-TW" sz="900" dirty="0"/>
          </a:p>
        </p:txBody>
      </p:sp>
      <p:sp>
        <p:nvSpPr>
          <p:cNvPr id="10244" name="日期版面配置區 3">
            <a:extLst>
              <a:ext uri="{FF2B5EF4-FFF2-40B4-BE49-F238E27FC236}">
                <a16:creationId xmlns:a16="http://schemas.microsoft.com/office/drawing/2014/main" id="{1228ED87-B45D-451F-8BF0-119BE5BAD62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D379D4C2-70A0-4624-8B40-C4AFA4283D24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10245" name="投影片編號版面配置區 4">
            <a:extLst>
              <a:ext uri="{FF2B5EF4-FFF2-40B4-BE49-F238E27FC236}">
                <a16:creationId xmlns:a16="http://schemas.microsoft.com/office/drawing/2014/main" id="{6570A599-DDF8-4C0C-A261-30FD38A1C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E53A1E0-3C02-40B2-A625-A6FBAC257856}" type="slidenum">
              <a:rPr lang="zh-CN" altLang="en-US" smtClean="0"/>
              <a:pPr/>
              <a:t>6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40362637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投影片圖像版面配置區 1">
            <a:extLst>
              <a:ext uri="{FF2B5EF4-FFF2-40B4-BE49-F238E27FC236}">
                <a16:creationId xmlns:a16="http://schemas.microsoft.com/office/drawing/2014/main" id="{597B1531-CAEA-433B-9E02-4D32DC4A5C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6147" name="備忘稿版面配置區 2">
            <a:extLst>
              <a:ext uri="{FF2B5EF4-FFF2-40B4-BE49-F238E27FC236}">
                <a16:creationId xmlns:a16="http://schemas.microsoft.com/office/drawing/2014/main" id="{9A99708D-CCD3-4FBB-8A52-1E487179E53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6148" name="日期版面配置區 3">
            <a:extLst>
              <a:ext uri="{FF2B5EF4-FFF2-40B4-BE49-F238E27FC236}">
                <a16:creationId xmlns:a16="http://schemas.microsoft.com/office/drawing/2014/main" id="{99D7110F-92AE-44F7-A1A4-A4F0974E8F3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ABCA3EB-D83B-4BDC-A289-7C6F36D8DA6B}" type="datetime1">
              <a:rPr lang="zh-CN" altLang="en-US" smtClean="0"/>
              <a:pPr/>
              <a:t>2021/12/4</a:t>
            </a:fld>
            <a:endParaRPr lang="zh-CN" altLang="en-US" sz="1200"/>
          </a:p>
        </p:txBody>
      </p:sp>
      <p:sp>
        <p:nvSpPr>
          <p:cNvPr id="6149" name="投影片編號版面配置區 4">
            <a:extLst>
              <a:ext uri="{FF2B5EF4-FFF2-40B4-BE49-F238E27FC236}">
                <a16:creationId xmlns:a16="http://schemas.microsoft.com/office/drawing/2014/main" id="{5A0F3648-A8CE-4438-A7A0-C2B37D48EC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456F974-40B2-415E-BD16-4578F97438C7}" type="slidenum">
              <a:rPr lang="zh-CN" altLang="en-US" smtClean="0"/>
              <a:pPr/>
              <a:t>7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486984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投影片圖像版面配置區 1">
            <a:extLst>
              <a:ext uri="{FF2B5EF4-FFF2-40B4-BE49-F238E27FC236}">
                <a16:creationId xmlns:a16="http://schemas.microsoft.com/office/drawing/2014/main" id="{F368D259-1D0A-45ED-86B3-00CFF2F3CF9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7" name="備忘稿版面配置區 2">
            <a:extLst>
              <a:ext uri="{FF2B5EF4-FFF2-40B4-BE49-F238E27FC236}">
                <a16:creationId xmlns:a16="http://schemas.microsoft.com/office/drawing/2014/main" id="{96735B78-EA31-489B-80C5-7390BAF2247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/>
          </a:p>
        </p:txBody>
      </p:sp>
      <p:sp>
        <p:nvSpPr>
          <p:cNvPr id="16388" name="日期版面配置區 3">
            <a:extLst>
              <a:ext uri="{FF2B5EF4-FFF2-40B4-BE49-F238E27FC236}">
                <a16:creationId xmlns:a16="http://schemas.microsoft.com/office/drawing/2014/main" id="{7CB361B2-0567-4596-9403-78F7A5626A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A394E2F-6A76-4868-8B87-2F4C0B278F9F}" type="datetime1">
              <a:rPr lang="zh-CN" altLang="en-US" smtClean="0">
                <a:solidFill>
                  <a:srgbClr val="000000"/>
                </a:solidFill>
              </a:rPr>
              <a:pPr/>
              <a:t>2021/12/4</a:t>
            </a:fld>
            <a:endParaRPr lang="zh-CN" altLang="en-US" sz="1200">
              <a:solidFill>
                <a:srgbClr val="000000"/>
              </a:solidFill>
            </a:endParaRPr>
          </a:p>
        </p:txBody>
      </p:sp>
      <p:sp>
        <p:nvSpPr>
          <p:cNvPr id="16389" name="投影片編號版面配置區 4">
            <a:extLst>
              <a:ext uri="{FF2B5EF4-FFF2-40B4-BE49-F238E27FC236}">
                <a16:creationId xmlns:a16="http://schemas.microsoft.com/office/drawing/2014/main" id="{92961AEC-5CE0-45DE-B6D3-122645A64F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92C2C8D-595E-4E5D-871E-8746C4776BE2}" type="slidenum">
              <a:rPr lang="zh-CN" altLang="en-US" smtClean="0">
                <a:solidFill>
                  <a:srgbClr val="000000"/>
                </a:solidFill>
              </a:rPr>
              <a:pPr/>
              <a:t>8</a:t>
            </a:fld>
            <a:endParaRPr lang="zh-CN" altLang="en-US"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投影片圖像版面配置區 1">
            <a:extLst>
              <a:ext uri="{FF2B5EF4-FFF2-40B4-BE49-F238E27FC236}">
                <a16:creationId xmlns:a16="http://schemas.microsoft.com/office/drawing/2014/main" id="{45A915B9-8EB5-4796-99ED-6909329124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8435" name="備忘稿版面配置區 2">
            <a:extLst>
              <a:ext uri="{FF2B5EF4-FFF2-40B4-BE49-F238E27FC236}">
                <a16:creationId xmlns:a16="http://schemas.microsoft.com/office/drawing/2014/main" id="{70057C8B-109D-44FE-8AE7-C445129E4D2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TW" altLang="en-US" dirty="0"/>
          </a:p>
        </p:txBody>
      </p:sp>
      <p:sp>
        <p:nvSpPr>
          <p:cNvPr id="18436" name="日期版面配置區 3">
            <a:extLst>
              <a:ext uri="{FF2B5EF4-FFF2-40B4-BE49-F238E27FC236}">
                <a16:creationId xmlns:a16="http://schemas.microsoft.com/office/drawing/2014/main" id="{5553B97A-CEA5-4F37-85CC-6F7A07297C6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ACCD509-9AF0-45A1-838C-C20171BBF010}" type="datetime1">
              <a:rPr lang="zh-CN" altLang="en-US" smtClean="0"/>
              <a:pPr/>
              <a:t>2021/12/6</a:t>
            </a:fld>
            <a:endParaRPr lang="zh-CN" altLang="en-US" sz="1200"/>
          </a:p>
        </p:txBody>
      </p:sp>
      <p:sp>
        <p:nvSpPr>
          <p:cNvPr id="18437" name="投影片編號版面配置區 4">
            <a:extLst>
              <a:ext uri="{FF2B5EF4-FFF2-40B4-BE49-F238E27FC236}">
                <a16:creationId xmlns:a16="http://schemas.microsoft.com/office/drawing/2014/main" id="{C12AA0CB-0A24-45A2-9339-E5BD2F6F2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821CD99-801C-411D-8DEE-6081016078C5}" type="slidenum">
              <a:rPr lang="zh-CN" altLang="en-US" smtClean="0"/>
              <a:pPr/>
              <a:t>9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28F0A8-759E-4AD1-B1DD-95AB1B346F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72364A-620F-4697-8A4B-D36F16F30012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5E4B75D-7830-417D-AE91-E3260C3DA61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F29CE0-70CF-410F-953D-D68D19F1775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FDFFD3-0C61-46BB-B3DD-E87E1107CED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68468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0EB746-6026-4030-8CB0-D807AB60119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9D23E-8F29-4DC8-ADB5-D41D26B9DB90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21B6EF-3A4D-45B5-99F0-568E4485751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238B3D-6CFA-4B7B-B549-6F768E5B3B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D0EC95-E4BE-4010-B444-AD68C9DA55C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020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0F165F-B0C8-46E9-B50C-75E23E3B04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D1B55E-8178-48AC-B219-9FC89B791AFD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515841-3324-4CFB-9A8E-02FE8602905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BA6EDD-3EC0-41C3-A2E1-4A5A20A7190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4365B42-558F-4AFD-B83C-85EA68F4251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56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FD20B7-A9C5-4435-9D98-049E2E3A0D1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01F985-552E-43B0-A715-0D1A10D5D33F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20715D-511C-46F9-960E-A71252CC4E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EA45DA-9652-4AA0-A59B-A3A01B9077A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815DD9-8BC8-41AF-B2E4-42C9754995A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67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E5863E-B390-4DDE-A61E-BFCFC0342F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E3D9B5-6371-40EC-BB3E-38A704E4FC1B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51A59B-28C2-4075-BB30-AC7CF5A06B1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4008E63-5F68-4F4F-A558-25DD1F9D41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C5B2CD-E426-4BC6-A5AF-4FD1639BF61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534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87303C3-8C06-465D-B317-7507ACDCC9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42F1E-CB08-402E-88FC-EFEE5DC1C059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EEBDEE5E-29C3-4ABC-806A-AE92B206D2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B6D26762-F2BB-4109-89EB-2881F6A9C39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ABB49D-3094-46AF-9C46-C9E95C9EEAB0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499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D8AC500B-8478-4F61-B5FD-896CEC39F7E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270AB4-8E69-427C-AD9A-5EF637CA0DD5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1FFF0DC4-F125-48B5-8638-C47A25B59D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078CF7FE-5E60-4CC6-9F6C-E97CD143A7C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530DFA-460A-4B9E-96C0-DE3AE29270D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959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CD47CED1-28F8-440A-A875-5240FE7869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33563D-AE4C-455D-8CA0-512B699860BB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DE7BAE36-C356-4B7B-BA20-CA9AD519FB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31206342-CAB3-4241-B36F-7EAA1BE585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55C794-BB57-4BBB-BA70-62BB30C2A28F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98348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AABEE1F1-42D3-406C-B743-43983A5BF6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36ADE-4578-41D1-B4B7-873A618E67BC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62589DA8-BA51-4C6F-9921-1C62FFDCD6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832FEDD5-CEF4-41E1-9220-D6B20AE4451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35CEA5-32C7-44EE-9589-495F0BF07FD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7575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BBFE25E-D65A-4C2E-BA7B-60F1C590CBB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D57085-BD3D-49AD-A837-8E55E83D276B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1CBD72B-0199-4FAB-A7CC-F07E858EE0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6E5C13A-9E1A-4243-8638-7C8CE25EFA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49E293-99A4-4346-B9A1-D9E343D6D9F3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868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81FE179B-F2B1-4264-83D8-B6FF365B53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799930-3974-48FD-833B-EE79A795BDF7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E95EE2F-6C4D-493B-972D-7E35FC02527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4F805C5-5D25-4D15-8B51-528B094ABDE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9E2AF8-A70B-4A37-A162-8EB92EB0E78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5066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 shadeToTitle="1">
        <a:gradFill rotWithShape="1">
          <a:gsLst>
            <a:gs pos="0">
              <a:srgbClr val="1F4E79"/>
            </a:gs>
            <a:gs pos="100000">
              <a:srgbClr val="2A3D5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F66AEBF7-DF98-4C37-94CF-7A515C0993B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BCF639B0-A98A-460E-889C-A34447F0F1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>
            <a:extLst>
              <a:ext uri="{FF2B5EF4-FFF2-40B4-BE49-F238E27FC236}">
                <a16:creationId xmlns:a16="http://schemas.microsoft.com/office/drawing/2014/main" id="{B131B210-6591-4729-A62F-D1A57621971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D0471A89-1AE2-4DCA-A7F4-0C1C791BAD81}" type="datetime1">
              <a:rPr lang="zh-CN" altLang="en-US"/>
              <a:pPr>
                <a:defRPr/>
              </a:pPr>
              <a:t>2021/12/4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>
            <a:extLst>
              <a:ext uri="{FF2B5EF4-FFF2-40B4-BE49-F238E27FC236}">
                <a16:creationId xmlns:a16="http://schemas.microsoft.com/office/drawing/2014/main" id="{777B3F9C-F401-4305-BA0E-96745943D884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itchFamily="34" charset="0"/>
              <a:buNone/>
              <a:defRPr sz="1200">
                <a:solidFill>
                  <a:srgbClr val="898989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>
            <a:extLst>
              <a:ext uri="{FF2B5EF4-FFF2-40B4-BE49-F238E27FC236}">
                <a16:creationId xmlns:a16="http://schemas.microsoft.com/office/drawing/2014/main" id="{DDAF8263-80CF-4C0B-8DC7-F2D331D2C926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F11021ED-9021-46E5-B6F2-6908E28D3B6A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1">
            <a:extLst>
              <a:ext uri="{FF2B5EF4-FFF2-40B4-BE49-F238E27FC236}">
                <a16:creationId xmlns:a16="http://schemas.microsoft.com/office/drawing/2014/main" id="{AFD16C92-3D25-4FA7-BF20-43C3663E7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1846263"/>
            <a:ext cx="12182475" cy="3692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文字方塊 3">
            <a:extLst>
              <a:ext uri="{FF2B5EF4-FFF2-40B4-BE49-F238E27FC236}">
                <a16:creationId xmlns:a16="http://schemas.microsoft.com/office/drawing/2014/main" id="{3896D102-55E6-4CD9-BDDB-8E2EBDC61A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67" y="1926050"/>
            <a:ext cx="9472017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TW" sz="4400" dirty="0" err="1">
                <a:solidFill>
                  <a:schemeClr val="bg1"/>
                </a:solidFill>
                <a:latin typeface="Calisto MT" panose="02040603050505030304" pitchFamily="18" charset="0"/>
              </a:rPr>
              <a:t>Restormer</a:t>
            </a:r>
            <a:r>
              <a:rPr lang="en-US" altLang="zh-TW" sz="4400" dirty="0">
                <a:solidFill>
                  <a:schemeClr val="bg1"/>
                </a:solidFill>
                <a:latin typeface="Calisto MT" panose="02040603050505030304" pitchFamily="18" charset="0"/>
              </a:rPr>
              <a:t>: Efficient Transformer for High-Resolution Image Restoration</a:t>
            </a:r>
          </a:p>
        </p:txBody>
      </p:sp>
      <p:sp>
        <p:nvSpPr>
          <p:cNvPr id="3076" name="矩形 4">
            <a:extLst>
              <a:ext uri="{FF2B5EF4-FFF2-40B4-BE49-F238E27FC236}">
                <a16:creationId xmlns:a16="http://schemas.microsoft.com/office/drawing/2014/main" id="{7CDDC113-7E1C-458A-A0C8-8C51171F06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85716" y="2597197"/>
            <a:ext cx="8565151" cy="360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3077" name="文字方塊 6">
            <a:extLst>
              <a:ext uri="{FF2B5EF4-FFF2-40B4-BE49-F238E27FC236}">
                <a16:creationId xmlns:a16="http://schemas.microsoft.com/office/drawing/2014/main" id="{BDD468AF-CDE3-4C41-88CE-3E32BE5509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866" y="5825471"/>
            <a:ext cx="32082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Student</a:t>
            </a:r>
            <a:r>
              <a:rPr lang="zh-TW" altLang="en-US" sz="2000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:</a:t>
            </a:r>
            <a:r>
              <a:rPr lang="zh-TW" altLang="en-US" sz="2000" dirty="0">
                <a:solidFill>
                  <a:schemeClr val="bg1"/>
                </a:solidFill>
                <a:latin typeface="Calisto MT" panose="02040603050505030304" pitchFamily="18" charset="0"/>
              </a:rPr>
              <a:t> </a:t>
            </a: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Chi-Mao Fan</a:t>
            </a:r>
          </a:p>
        </p:txBody>
      </p:sp>
      <p:sp>
        <p:nvSpPr>
          <p:cNvPr id="8" name="文字方塊 1">
            <a:extLst>
              <a:ext uri="{FF2B5EF4-FFF2-40B4-BE49-F238E27FC236}">
                <a16:creationId xmlns:a16="http://schemas.microsoft.com/office/drawing/2014/main" id="{69E17846-F080-4782-B3FD-78B51F2AFA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34268" y="3831171"/>
            <a:ext cx="9923462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Author :</a:t>
            </a:r>
          </a:p>
          <a:p>
            <a:pPr algn="ctr">
              <a:spcBef>
                <a:spcPct val="0"/>
              </a:spcBef>
              <a:buNone/>
            </a:pP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Syed Waqas Zamir, Aditya Arora, Salman Khan, Munawar Hayat</a:t>
            </a:r>
          </a:p>
        </p:txBody>
      </p:sp>
      <p:sp>
        <p:nvSpPr>
          <p:cNvPr id="10" name="文字方塊 1">
            <a:extLst>
              <a:ext uri="{FF2B5EF4-FFF2-40B4-BE49-F238E27FC236}">
                <a16:creationId xmlns:a16="http://schemas.microsoft.com/office/drawing/2014/main" id="{F4D648D9-759A-4F0C-A262-96D4C4D509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56149" y="4966850"/>
            <a:ext cx="39878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TW" sz="2000" dirty="0">
                <a:solidFill>
                  <a:schemeClr val="bg1"/>
                </a:solidFill>
                <a:latin typeface="Calisto MT" panose="02040603050505030304" pitchFamily="18" charset="0"/>
              </a:rPr>
              <a:t>Advisor : Tsung-Jung Liu</a:t>
            </a:r>
            <a:endParaRPr lang="zh-TW" altLang="en-US" sz="20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9" name="矩形 4">
            <a:extLst>
              <a:ext uri="{FF2B5EF4-FFF2-40B4-BE49-F238E27FC236}">
                <a16:creationId xmlns:a16="http://schemas.microsoft.com/office/drawing/2014/main" id="{287321A4-9088-46AC-BE4B-709BECC3C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5510" y="3281161"/>
            <a:ext cx="8373438" cy="36000"/>
          </a:xfrm>
          <a:prstGeom prst="rect">
            <a:avLst/>
          </a:prstGeom>
          <a:solidFill>
            <a:schemeClr val="bg1"/>
          </a:solidFill>
          <a:ln w="9525" algn="ctr">
            <a:noFill/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TW" altLang="en-US" sz="180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10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72903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1.  NLP (Neural Language Processing)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8D01CF5-FFAE-4261-85CE-A1F5E95AFEFC}"/>
              </a:ext>
            </a:extLst>
          </p:cNvPr>
          <p:cNvSpPr txBox="1"/>
          <p:nvPr/>
        </p:nvSpPr>
        <p:spPr>
          <a:xfrm>
            <a:off x="624568" y="1658719"/>
            <a:ext cx="729040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Seq2Seq (Encoder-decoder)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n"/>
            </a:pP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Translation example: </a:t>
            </a:r>
          </a:p>
          <a:p>
            <a:pPr lvl="2"/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“I arrived at the </a:t>
            </a:r>
            <a:r>
              <a:rPr lang="en-US" altLang="zh-TW" sz="2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bank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crossing the river”</a:t>
            </a:r>
          </a:p>
          <a:p>
            <a:pPr marL="1371600" lvl="2" indent="-457200">
              <a:buFont typeface="Wingdings" panose="05000000000000000000" pitchFamily="2" charset="2"/>
              <a:buAutoNum type="circleNumWdWhitePlain"/>
            </a:pP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71600" lvl="2" indent="-457200">
              <a:buFont typeface="Wingdings" panose="05000000000000000000" pitchFamily="2" charset="2"/>
              <a:buAutoNum type="circleNumWdWhitePlain"/>
            </a:pP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Wingdings" panose="05000000000000000000" pitchFamily="2" charset="2"/>
              <a:buChar char="n"/>
            </a:pP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shortage of RNN and LSTM:</a:t>
            </a:r>
          </a:p>
          <a:p>
            <a:pPr lvl="2"/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Wingdings" panose="05000000000000000000" pitchFamily="2" charset="2"/>
              <a:buAutoNum type="circleNumWdWhitePlai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Global information may loss.</a:t>
            </a:r>
          </a:p>
          <a:p>
            <a:pPr marL="1828800" lvl="3" indent="-457200">
              <a:buFont typeface="Wingdings" panose="05000000000000000000" pitchFamily="2" charset="2"/>
              <a:buAutoNum type="circleNumWdWhitePlain"/>
            </a:pPr>
            <a:endParaRPr lang="en-US" altLang="zh-TW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828800" lvl="3" indent="-457200">
              <a:buFont typeface="Wingdings" panose="05000000000000000000" pitchFamily="2" charset="2"/>
              <a:buAutoNum type="circleNumWdWhitePlain"/>
            </a:pPr>
            <a:r>
              <a:rPr lang="en-US" altLang="zh-TW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Can’t parallel process.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AEC5C9E6-3C62-41B5-8AF4-3FA78FF6F7B4}"/>
              </a:ext>
            </a:extLst>
          </p:cNvPr>
          <p:cNvSpPr txBox="1"/>
          <p:nvPr/>
        </p:nvSpPr>
        <p:spPr>
          <a:xfrm>
            <a:off x="9333282" y="1136792"/>
            <a:ext cx="688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RNN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65B03F1C-06CF-4385-BD09-31BD66D284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5564" t="58351" r="39113" b="17415"/>
          <a:stretch/>
        </p:blipFill>
        <p:spPr>
          <a:xfrm>
            <a:off x="7877626" y="4064138"/>
            <a:ext cx="3600000" cy="138932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095117F-37C2-456E-A77C-C627CFEEDE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64" t="33118" r="39355" b="42647"/>
          <a:stretch/>
        </p:blipFill>
        <p:spPr>
          <a:xfrm>
            <a:off x="7877626" y="1506124"/>
            <a:ext cx="3600000" cy="1398908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4DC71FEC-07D5-4E85-BA4B-6CE1CC495DA1}"/>
              </a:ext>
            </a:extLst>
          </p:cNvPr>
          <p:cNvSpPr txBox="1"/>
          <p:nvPr/>
        </p:nvSpPr>
        <p:spPr>
          <a:xfrm>
            <a:off x="9279979" y="3757703"/>
            <a:ext cx="832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</a:t>
            </a:r>
            <a:endParaRPr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772331B9-FCD7-4EC0-8081-42523D5767D4}"/>
              </a:ext>
            </a:extLst>
          </p:cNvPr>
          <p:cNvSpPr txBox="1"/>
          <p:nvPr/>
        </p:nvSpPr>
        <p:spPr>
          <a:xfrm>
            <a:off x="3235468" y="75681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2423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11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46898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2.  Self-Attention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1FFF85B-FCC6-4864-B48D-F2F621EC30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823" t="19717" r="34143" b="19604"/>
          <a:stretch/>
        </p:blipFill>
        <p:spPr>
          <a:xfrm>
            <a:off x="6156996" y="1031346"/>
            <a:ext cx="5371107" cy="5549653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6C1810E6-C713-4521-B12F-30FD774EECF3}"/>
              </a:ext>
            </a:extLst>
          </p:cNvPr>
          <p:cNvSpPr txBox="1"/>
          <p:nvPr/>
        </p:nvSpPr>
        <p:spPr>
          <a:xfrm>
            <a:off x="3235468" y="75681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CBF736-C3D9-4FC8-A0C0-86B4A167B0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94" y="2738664"/>
            <a:ext cx="3187164" cy="383087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329F437-8687-4B7C-9A0F-3CA9A5077F8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6" r="21265"/>
          <a:stretch/>
        </p:blipFill>
        <p:spPr>
          <a:xfrm>
            <a:off x="797418" y="1627942"/>
            <a:ext cx="4876100" cy="83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09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12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821463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3.  Multi-Head Self-Attention (MSA)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7DF6443-39DC-44EE-A035-151A105875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2" y="2174002"/>
            <a:ext cx="6942215" cy="388571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9D919C1-A2FF-4A79-9AC5-8B6D18D7E8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418" t="34122" r="38047" b="23154"/>
          <a:stretch/>
        </p:blipFill>
        <p:spPr>
          <a:xfrm>
            <a:off x="7796024" y="2151162"/>
            <a:ext cx="4110492" cy="4026365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367C4BA5-2697-41F7-A01A-99BB33F6DD40}"/>
              </a:ext>
            </a:extLst>
          </p:cNvPr>
          <p:cNvSpPr txBox="1"/>
          <p:nvPr/>
        </p:nvSpPr>
        <p:spPr>
          <a:xfrm>
            <a:off x="624568" y="1658719"/>
            <a:ext cx="7290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Ensemble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746883-65A6-4BA0-B4AB-33899333EAB5}"/>
              </a:ext>
            </a:extLst>
          </p:cNvPr>
          <p:cNvSpPr txBox="1"/>
          <p:nvPr/>
        </p:nvSpPr>
        <p:spPr>
          <a:xfrm>
            <a:off x="3235468" y="75681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9906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13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D6212A7-CD4E-47F9-9A6A-EE4867A28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995" y="1032730"/>
            <a:ext cx="3841691" cy="5199281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9" y="798286"/>
            <a:ext cx="82048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4.  Transformer on NLP (Multi-head Self-Attention)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8D01CF5-FFAE-4261-85CE-A1F5E95AFEFC}"/>
              </a:ext>
            </a:extLst>
          </p:cNvPr>
          <p:cNvSpPr txBox="1"/>
          <p:nvPr/>
        </p:nvSpPr>
        <p:spPr>
          <a:xfrm>
            <a:off x="624568" y="1658719"/>
            <a:ext cx="636942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Encoder (MSA + LN + FFN + LN)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Decoder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 at NLP, but not really good at </a:t>
            </a:r>
          </a:p>
          <a:p>
            <a:pPr lvl="1"/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image processing.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F839F37-2D57-482F-A0BC-DDBF015448EA}"/>
              </a:ext>
            </a:extLst>
          </p:cNvPr>
          <p:cNvSpPr txBox="1"/>
          <p:nvPr/>
        </p:nvSpPr>
        <p:spPr>
          <a:xfrm>
            <a:off x="3235468" y="75681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3ED6582-0B1B-4F0D-827C-7ADBE79B70D3}"/>
              </a:ext>
            </a:extLst>
          </p:cNvPr>
          <p:cNvSpPr/>
          <p:nvPr/>
        </p:nvSpPr>
        <p:spPr bwMode="auto">
          <a:xfrm>
            <a:off x="7528832" y="2871019"/>
            <a:ext cx="1162883" cy="1700981"/>
          </a:xfrm>
          <a:prstGeom prst="rect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25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14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5.  Transformer on CV: Vision Transformer (</a:t>
            </a:r>
            <a:r>
              <a:rPr lang="en-US" altLang="zh-TW" sz="3000" dirty="0" err="1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ViT</a:t>
            </a: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) -- 2020 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B772E2F-7940-4BBD-8021-8A88FA4521DA}"/>
              </a:ext>
            </a:extLst>
          </p:cNvPr>
          <p:cNvSpPr txBox="1"/>
          <p:nvPr/>
        </p:nvSpPr>
        <p:spPr>
          <a:xfrm>
            <a:off x="624568" y="1658719"/>
            <a:ext cx="4782457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First paper using Transformer on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CV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partition: 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256x256: 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64 patches with the size of 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32x32</a:t>
            </a:r>
          </a:p>
          <a:p>
            <a:pPr lvl="1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High-level vision task</a:t>
            </a:r>
          </a:p>
          <a:p>
            <a:pPr lvl="1"/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segmentation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image classification</a:t>
            </a:r>
          </a:p>
          <a:p>
            <a:pPr lvl="1"/>
            <a:r>
              <a:rPr lang="en-US" altLang="zh-TW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object detection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CED05602-743E-409C-A0F2-88CD9D17AA73}"/>
              </a:ext>
            </a:extLst>
          </p:cNvPr>
          <p:cNvSpPr txBox="1"/>
          <p:nvPr/>
        </p:nvSpPr>
        <p:spPr>
          <a:xfrm>
            <a:off x="3235468" y="75681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AF1A278-EDB1-411D-B666-6CBAE12AE6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2" t="23737" r="23145" b="13053"/>
          <a:stretch/>
        </p:blipFill>
        <p:spPr>
          <a:xfrm>
            <a:off x="4765853" y="2028383"/>
            <a:ext cx="7180878" cy="369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69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15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6.  Swin Transformer (Shifted Window Transformer) </a:t>
            </a:r>
          </a:p>
          <a:p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Hierarchical Vision Transformer using Shifted Windows</a:t>
            </a:r>
            <a:r>
              <a:rPr lang="zh-TW" altLang="en-US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– 2021.5.25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3219FDD-FF5F-41B5-B3D5-B121667015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740" y="1975770"/>
            <a:ext cx="2667050" cy="2914397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92D81FE5-8806-4D17-8575-B6C825661ED7}"/>
              </a:ext>
            </a:extLst>
          </p:cNvPr>
          <p:cNvSpPr txBox="1"/>
          <p:nvPr/>
        </p:nvSpPr>
        <p:spPr>
          <a:xfrm>
            <a:off x="634586" y="1908932"/>
            <a:ext cx="75685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Optimize Transformer to achieve the better performance.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Patch problem: different patch partition between two layers -- cyclic shift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Have the ability to replace Convolution</a:t>
            </a: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4449D8B-B53E-469F-98D1-FA0ED146EB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825" y="4760962"/>
            <a:ext cx="2563058" cy="192084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9D1CDBAB-A479-42DA-958F-BF5A0F93F6A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553"/>
          <a:stretch/>
        </p:blipFill>
        <p:spPr>
          <a:xfrm>
            <a:off x="8561389" y="4897016"/>
            <a:ext cx="2967646" cy="1648741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233784D2-3C50-48F6-A182-441968026A76}"/>
              </a:ext>
            </a:extLst>
          </p:cNvPr>
          <p:cNvSpPr txBox="1"/>
          <p:nvPr/>
        </p:nvSpPr>
        <p:spPr>
          <a:xfrm>
            <a:off x="3235468" y="75681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9231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7">
            <a:extLst>
              <a:ext uri="{FF2B5EF4-FFF2-40B4-BE49-F238E27FC236}">
                <a16:creationId xmlns:a16="http://schemas.microsoft.com/office/drawing/2014/main" id="{D0E4FC17-0F38-4E01-8FA5-BF14F39E6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16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7.  Short Summary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33784D2-3C50-48F6-A182-441968026A76}"/>
              </a:ext>
            </a:extLst>
          </p:cNvPr>
          <p:cNvSpPr txBox="1"/>
          <p:nvPr/>
        </p:nvSpPr>
        <p:spPr>
          <a:xfrm>
            <a:off x="3235468" y="75681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5C078E80-B79B-45DE-8487-41D69399C310}"/>
              </a:ext>
            </a:extLst>
          </p:cNvPr>
          <p:cNvCxnSpPr>
            <a:cxnSpLocks/>
          </p:cNvCxnSpPr>
          <p:nvPr/>
        </p:nvCxnSpPr>
        <p:spPr bwMode="auto">
          <a:xfrm flipV="1">
            <a:off x="726555" y="3902536"/>
            <a:ext cx="10827497" cy="36966"/>
          </a:xfrm>
          <a:prstGeom prst="line">
            <a:avLst/>
          </a:prstGeom>
          <a:ln w="38100">
            <a:gradFill>
              <a:gsLst>
                <a:gs pos="26000">
                  <a:srgbClr val="7C99B4"/>
                </a:gs>
                <a:gs pos="0">
                  <a:srgbClr val="8EB8E5"/>
                </a:gs>
                <a:gs pos="51000">
                  <a:srgbClr val="6B7F82"/>
                </a:gs>
                <a:gs pos="74000">
                  <a:srgbClr val="5B5750"/>
                </a:gs>
                <a:gs pos="100000">
                  <a:srgbClr val="492C1D"/>
                </a:gs>
              </a:gsLst>
              <a:lin ang="0" scaled="0"/>
            </a:gradFill>
            <a:headEnd type="oval" w="med" len="med"/>
            <a:tailEnd type="oval" w="med" len="med"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橢圓 39">
            <a:extLst>
              <a:ext uri="{FF2B5EF4-FFF2-40B4-BE49-F238E27FC236}">
                <a16:creationId xmlns:a16="http://schemas.microsoft.com/office/drawing/2014/main" id="{2DAACAE3-0C90-467C-BE57-052899E45641}"/>
              </a:ext>
            </a:extLst>
          </p:cNvPr>
          <p:cNvSpPr/>
          <p:nvPr/>
        </p:nvSpPr>
        <p:spPr bwMode="auto">
          <a:xfrm>
            <a:off x="605775" y="3822604"/>
            <a:ext cx="244928" cy="2286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8EB8E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1" name="橢圓 40">
            <a:extLst>
              <a:ext uri="{FF2B5EF4-FFF2-40B4-BE49-F238E27FC236}">
                <a16:creationId xmlns:a16="http://schemas.microsoft.com/office/drawing/2014/main" id="{8A50E115-F9B8-4757-B7BD-672F5AB695B4}"/>
              </a:ext>
            </a:extLst>
          </p:cNvPr>
          <p:cNvSpPr/>
          <p:nvPr/>
        </p:nvSpPr>
        <p:spPr bwMode="auto">
          <a:xfrm flipV="1">
            <a:off x="1964843" y="3830285"/>
            <a:ext cx="244928" cy="2286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8EB8E5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rgbClr val="7C99B4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2" name="橢圓 41">
            <a:extLst>
              <a:ext uri="{FF2B5EF4-FFF2-40B4-BE49-F238E27FC236}">
                <a16:creationId xmlns:a16="http://schemas.microsoft.com/office/drawing/2014/main" id="{B57DE2CF-71B6-4228-B896-33D00399150D}"/>
              </a:ext>
            </a:extLst>
          </p:cNvPr>
          <p:cNvSpPr/>
          <p:nvPr/>
        </p:nvSpPr>
        <p:spPr bwMode="auto">
          <a:xfrm>
            <a:off x="3293121" y="3840823"/>
            <a:ext cx="244928" cy="2286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7C99B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rgbClr val="6B7F82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E9B9C25E-4C8F-4C78-BCC9-B5B8332C5D38}"/>
              </a:ext>
            </a:extLst>
          </p:cNvPr>
          <p:cNvSpPr/>
          <p:nvPr/>
        </p:nvSpPr>
        <p:spPr bwMode="auto">
          <a:xfrm flipV="1">
            <a:off x="4668828" y="3843720"/>
            <a:ext cx="244928" cy="2286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7C99B4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rgbClr val="5B5750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4" name="橢圓 43">
            <a:extLst>
              <a:ext uri="{FF2B5EF4-FFF2-40B4-BE49-F238E27FC236}">
                <a16:creationId xmlns:a16="http://schemas.microsoft.com/office/drawing/2014/main" id="{B023ADC2-28C3-48A7-BE70-9D4CB1DBD0BD}"/>
              </a:ext>
            </a:extLst>
          </p:cNvPr>
          <p:cNvSpPr/>
          <p:nvPr/>
        </p:nvSpPr>
        <p:spPr bwMode="auto">
          <a:xfrm>
            <a:off x="5980467" y="3822604"/>
            <a:ext cx="244928" cy="2286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6B7F8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CD9184C5-D6A8-4492-BAE5-2E1CAC6A54E8}"/>
              </a:ext>
            </a:extLst>
          </p:cNvPr>
          <p:cNvSpPr/>
          <p:nvPr/>
        </p:nvSpPr>
        <p:spPr bwMode="auto">
          <a:xfrm flipV="1">
            <a:off x="7338027" y="3810819"/>
            <a:ext cx="244928" cy="2286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6B7F8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D8B6E728-A8C8-4AAB-A3C2-E44352E74794}"/>
              </a:ext>
            </a:extLst>
          </p:cNvPr>
          <p:cNvSpPr/>
          <p:nvPr/>
        </p:nvSpPr>
        <p:spPr bwMode="auto">
          <a:xfrm>
            <a:off x="8667813" y="3822604"/>
            <a:ext cx="244928" cy="2286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5B57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橢圓 46">
            <a:extLst>
              <a:ext uri="{FF2B5EF4-FFF2-40B4-BE49-F238E27FC236}">
                <a16:creationId xmlns:a16="http://schemas.microsoft.com/office/drawing/2014/main" id="{941CC9D5-E47B-4542-96C7-C6CDA2FE8B74}"/>
              </a:ext>
            </a:extLst>
          </p:cNvPr>
          <p:cNvSpPr/>
          <p:nvPr/>
        </p:nvSpPr>
        <p:spPr bwMode="auto">
          <a:xfrm flipV="1">
            <a:off x="10025373" y="3806719"/>
            <a:ext cx="244928" cy="2286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5B575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rgbClr val="492C1D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8" name="橢圓 47">
            <a:extLst>
              <a:ext uri="{FF2B5EF4-FFF2-40B4-BE49-F238E27FC236}">
                <a16:creationId xmlns:a16="http://schemas.microsoft.com/office/drawing/2014/main" id="{E605EA63-C047-44CD-8F8D-7D3E5FFF60B7}"/>
              </a:ext>
            </a:extLst>
          </p:cNvPr>
          <p:cNvSpPr/>
          <p:nvPr/>
        </p:nvSpPr>
        <p:spPr bwMode="auto">
          <a:xfrm>
            <a:off x="11355162" y="3782857"/>
            <a:ext cx="244928" cy="228600"/>
          </a:xfrm>
          <a:prstGeom prst="ellipse">
            <a:avLst/>
          </a:prstGeom>
          <a:solidFill>
            <a:schemeClr val="bg1"/>
          </a:solidFill>
          <a:ln w="38100" cap="flat" cmpd="sng" algn="ctr">
            <a:solidFill>
              <a:srgbClr val="492C1D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3DE43596-2C72-4E62-922A-2D7B6178D431}"/>
              </a:ext>
            </a:extLst>
          </p:cNvPr>
          <p:cNvGrpSpPr/>
          <p:nvPr/>
        </p:nvGrpSpPr>
        <p:grpSpPr>
          <a:xfrm>
            <a:off x="2811172" y="1478896"/>
            <a:ext cx="1208826" cy="2361927"/>
            <a:chOff x="2811172" y="1478896"/>
            <a:chExt cx="1208826" cy="2361927"/>
          </a:xfrm>
        </p:grpSpPr>
        <p:sp>
          <p:nvSpPr>
            <p:cNvPr id="50" name="橢圓 49">
              <a:extLst>
                <a:ext uri="{FF2B5EF4-FFF2-40B4-BE49-F238E27FC236}">
                  <a16:creationId xmlns:a16="http://schemas.microsoft.com/office/drawing/2014/main" id="{518BD8EE-77E4-4255-9F58-88D6B1A3CAB9}"/>
                </a:ext>
              </a:extLst>
            </p:cNvPr>
            <p:cNvSpPr/>
            <p:nvPr/>
          </p:nvSpPr>
          <p:spPr bwMode="auto">
            <a:xfrm>
              <a:off x="2811172" y="1478896"/>
              <a:ext cx="1208826" cy="117981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7C99B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rgbClr val="6B7F82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51" name="直線接點 50">
              <a:extLst>
                <a:ext uri="{FF2B5EF4-FFF2-40B4-BE49-F238E27FC236}">
                  <a16:creationId xmlns:a16="http://schemas.microsoft.com/office/drawing/2014/main" id="{BE28A570-5565-45F4-BCED-2B60687BF773}"/>
                </a:ext>
              </a:extLst>
            </p:cNvPr>
            <p:cNvCxnSpPr>
              <a:cxnSpLocks/>
              <a:stCxn id="50" idx="4"/>
              <a:endCxn id="42" idx="0"/>
            </p:cNvCxnSpPr>
            <p:nvPr/>
          </p:nvCxnSpPr>
          <p:spPr bwMode="auto">
            <a:xfrm>
              <a:off x="3415585" y="2658708"/>
              <a:ext cx="0" cy="118211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7C99B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CB5E755F-FC9A-4FBD-A686-3CF360C411D7}"/>
                </a:ext>
              </a:extLst>
            </p:cNvPr>
            <p:cNvSpPr/>
            <p:nvPr/>
          </p:nvSpPr>
          <p:spPr>
            <a:xfrm>
              <a:off x="2980206" y="1807192"/>
              <a:ext cx="87075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2014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0B0E75D8-7554-41D1-8A1F-51555C34456D}"/>
              </a:ext>
            </a:extLst>
          </p:cNvPr>
          <p:cNvGrpSpPr/>
          <p:nvPr/>
        </p:nvGrpSpPr>
        <p:grpSpPr>
          <a:xfrm>
            <a:off x="4186879" y="4072320"/>
            <a:ext cx="1208826" cy="2361927"/>
            <a:chOff x="4186879" y="4072320"/>
            <a:chExt cx="1208826" cy="2361927"/>
          </a:xfrm>
        </p:grpSpPr>
        <p:sp>
          <p:nvSpPr>
            <p:cNvPr id="54" name="橢圓 53">
              <a:extLst>
                <a:ext uri="{FF2B5EF4-FFF2-40B4-BE49-F238E27FC236}">
                  <a16:creationId xmlns:a16="http://schemas.microsoft.com/office/drawing/2014/main" id="{D578A849-6D3F-4219-8A53-DD5B7C2E3660}"/>
                </a:ext>
              </a:extLst>
            </p:cNvPr>
            <p:cNvSpPr/>
            <p:nvPr/>
          </p:nvSpPr>
          <p:spPr bwMode="auto">
            <a:xfrm flipV="1">
              <a:off x="4186879" y="5254435"/>
              <a:ext cx="1208826" cy="117981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7C99B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rgbClr val="5B5750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55" name="直線接點 54">
              <a:extLst>
                <a:ext uri="{FF2B5EF4-FFF2-40B4-BE49-F238E27FC236}">
                  <a16:creationId xmlns:a16="http://schemas.microsoft.com/office/drawing/2014/main" id="{97D7CA10-C5D2-44EC-BD95-881C9535B024}"/>
                </a:ext>
              </a:extLst>
            </p:cNvPr>
            <p:cNvCxnSpPr>
              <a:cxnSpLocks/>
              <a:stCxn id="54" idx="4"/>
              <a:endCxn id="43" idx="0"/>
            </p:cNvCxnSpPr>
            <p:nvPr/>
          </p:nvCxnSpPr>
          <p:spPr bwMode="auto">
            <a:xfrm flipV="1">
              <a:off x="4791292" y="4072320"/>
              <a:ext cx="0" cy="118211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7C99B4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7D53297E-63D0-4634-B5C3-A0B496CC39F2}"/>
                </a:ext>
              </a:extLst>
            </p:cNvPr>
            <p:cNvSpPr/>
            <p:nvPr/>
          </p:nvSpPr>
          <p:spPr>
            <a:xfrm>
              <a:off x="4355916" y="5600073"/>
              <a:ext cx="87075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2017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57" name="群組 56">
            <a:extLst>
              <a:ext uri="{FF2B5EF4-FFF2-40B4-BE49-F238E27FC236}">
                <a16:creationId xmlns:a16="http://schemas.microsoft.com/office/drawing/2014/main" id="{0387ED83-E6E4-4BC5-8DA2-05C4C5A04714}"/>
              </a:ext>
            </a:extLst>
          </p:cNvPr>
          <p:cNvGrpSpPr/>
          <p:nvPr/>
        </p:nvGrpSpPr>
        <p:grpSpPr>
          <a:xfrm>
            <a:off x="5498518" y="1460677"/>
            <a:ext cx="1208826" cy="2361927"/>
            <a:chOff x="5498518" y="1460677"/>
            <a:chExt cx="1208826" cy="2361927"/>
          </a:xfrm>
        </p:grpSpPr>
        <p:sp>
          <p:nvSpPr>
            <p:cNvPr id="58" name="橢圓 57">
              <a:extLst>
                <a:ext uri="{FF2B5EF4-FFF2-40B4-BE49-F238E27FC236}">
                  <a16:creationId xmlns:a16="http://schemas.microsoft.com/office/drawing/2014/main" id="{10E0E59B-3332-4D77-8147-656047E1C0C2}"/>
                </a:ext>
              </a:extLst>
            </p:cNvPr>
            <p:cNvSpPr/>
            <p:nvPr/>
          </p:nvSpPr>
          <p:spPr bwMode="auto">
            <a:xfrm>
              <a:off x="5498518" y="1460677"/>
              <a:ext cx="1208826" cy="117981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6B7F8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59" name="直線接點 58">
              <a:extLst>
                <a:ext uri="{FF2B5EF4-FFF2-40B4-BE49-F238E27FC236}">
                  <a16:creationId xmlns:a16="http://schemas.microsoft.com/office/drawing/2014/main" id="{4C45AC8C-9359-4A96-BEEE-F3E34EC6E85C}"/>
                </a:ext>
              </a:extLst>
            </p:cNvPr>
            <p:cNvCxnSpPr>
              <a:cxnSpLocks/>
              <a:stCxn id="58" idx="4"/>
              <a:endCxn id="44" idx="0"/>
            </p:cNvCxnSpPr>
            <p:nvPr/>
          </p:nvCxnSpPr>
          <p:spPr bwMode="auto">
            <a:xfrm>
              <a:off x="6102931" y="2640489"/>
              <a:ext cx="0" cy="118211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6B7F8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F8DAC715-AE4C-4404-939A-A0332E14C125}"/>
                </a:ext>
              </a:extLst>
            </p:cNvPr>
            <p:cNvSpPr/>
            <p:nvPr/>
          </p:nvSpPr>
          <p:spPr>
            <a:xfrm>
              <a:off x="5667554" y="1820932"/>
              <a:ext cx="87075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2020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1" name="群組 60">
            <a:extLst>
              <a:ext uri="{FF2B5EF4-FFF2-40B4-BE49-F238E27FC236}">
                <a16:creationId xmlns:a16="http://schemas.microsoft.com/office/drawing/2014/main" id="{D7731890-F2FB-4063-AFA5-DF369152AAA6}"/>
              </a:ext>
            </a:extLst>
          </p:cNvPr>
          <p:cNvGrpSpPr/>
          <p:nvPr/>
        </p:nvGrpSpPr>
        <p:grpSpPr>
          <a:xfrm>
            <a:off x="6874225" y="4039419"/>
            <a:ext cx="1208826" cy="2394828"/>
            <a:chOff x="6874225" y="4039419"/>
            <a:chExt cx="1208826" cy="2394828"/>
          </a:xfrm>
        </p:grpSpPr>
        <p:sp>
          <p:nvSpPr>
            <p:cNvPr id="62" name="橢圓 61">
              <a:extLst>
                <a:ext uri="{FF2B5EF4-FFF2-40B4-BE49-F238E27FC236}">
                  <a16:creationId xmlns:a16="http://schemas.microsoft.com/office/drawing/2014/main" id="{B82AFF6F-C789-482E-9E24-D17D90F99CCC}"/>
                </a:ext>
              </a:extLst>
            </p:cNvPr>
            <p:cNvSpPr/>
            <p:nvPr/>
          </p:nvSpPr>
          <p:spPr bwMode="auto">
            <a:xfrm flipV="1">
              <a:off x="6874225" y="5254435"/>
              <a:ext cx="1208826" cy="117981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6B7F8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63" name="直線接點 62">
              <a:extLst>
                <a:ext uri="{FF2B5EF4-FFF2-40B4-BE49-F238E27FC236}">
                  <a16:creationId xmlns:a16="http://schemas.microsoft.com/office/drawing/2014/main" id="{3C0A293B-AFBC-46E0-9192-AE1DA89B1AE5}"/>
                </a:ext>
              </a:extLst>
            </p:cNvPr>
            <p:cNvCxnSpPr>
              <a:cxnSpLocks/>
              <a:stCxn id="62" idx="4"/>
              <a:endCxn id="45" idx="0"/>
            </p:cNvCxnSpPr>
            <p:nvPr/>
          </p:nvCxnSpPr>
          <p:spPr bwMode="auto">
            <a:xfrm flipH="1" flipV="1">
              <a:off x="7460491" y="4039419"/>
              <a:ext cx="18147" cy="1215016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6B7F82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5209E87E-EDB9-4376-9103-498ABC52D4B1}"/>
                </a:ext>
              </a:extLst>
            </p:cNvPr>
            <p:cNvSpPr/>
            <p:nvPr/>
          </p:nvSpPr>
          <p:spPr>
            <a:xfrm>
              <a:off x="6915022" y="5616952"/>
              <a:ext cx="112723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2021.5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F8A508D7-7D04-4568-9746-C150DC0865D8}"/>
              </a:ext>
            </a:extLst>
          </p:cNvPr>
          <p:cNvGrpSpPr/>
          <p:nvPr/>
        </p:nvGrpSpPr>
        <p:grpSpPr>
          <a:xfrm>
            <a:off x="8185864" y="1460677"/>
            <a:ext cx="1208826" cy="2361927"/>
            <a:chOff x="8185864" y="1460677"/>
            <a:chExt cx="1208826" cy="2361927"/>
          </a:xfrm>
        </p:grpSpPr>
        <p:sp>
          <p:nvSpPr>
            <p:cNvPr id="66" name="橢圓 65">
              <a:extLst>
                <a:ext uri="{FF2B5EF4-FFF2-40B4-BE49-F238E27FC236}">
                  <a16:creationId xmlns:a16="http://schemas.microsoft.com/office/drawing/2014/main" id="{1B94ACB2-7FD4-429E-B732-5682CCFE5E25}"/>
                </a:ext>
              </a:extLst>
            </p:cNvPr>
            <p:cNvSpPr/>
            <p:nvPr/>
          </p:nvSpPr>
          <p:spPr bwMode="auto">
            <a:xfrm>
              <a:off x="8185864" y="1460677"/>
              <a:ext cx="1208826" cy="117981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5B57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67" name="直線接點 66">
              <a:extLst>
                <a:ext uri="{FF2B5EF4-FFF2-40B4-BE49-F238E27FC236}">
                  <a16:creationId xmlns:a16="http://schemas.microsoft.com/office/drawing/2014/main" id="{681A93A4-0E0E-4A16-8CAF-25362F17D16E}"/>
                </a:ext>
              </a:extLst>
            </p:cNvPr>
            <p:cNvCxnSpPr>
              <a:cxnSpLocks/>
              <a:stCxn id="66" idx="4"/>
              <a:endCxn id="46" idx="0"/>
            </p:cNvCxnSpPr>
            <p:nvPr/>
          </p:nvCxnSpPr>
          <p:spPr bwMode="auto">
            <a:xfrm>
              <a:off x="8790277" y="2640489"/>
              <a:ext cx="0" cy="118211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5B57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68" name="矩形 67">
              <a:extLst>
                <a:ext uri="{FF2B5EF4-FFF2-40B4-BE49-F238E27FC236}">
                  <a16:creationId xmlns:a16="http://schemas.microsoft.com/office/drawing/2014/main" id="{178E0596-C16F-44AB-BC58-564282890956}"/>
                </a:ext>
              </a:extLst>
            </p:cNvPr>
            <p:cNvSpPr/>
            <p:nvPr/>
          </p:nvSpPr>
          <p:spPr>
            <a:xfrm>
              <a:off x="8226660" y="1818598"/>
              <a:ext cx="112723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2021.6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3" name="群組 72">
            <a:extLst>
              <a:ext uri="{FF2B5EF4-FFF2-40B4-BE49-F238E27FC236}">
                <a16:creationId xmlns:a16="http://schemas.microsoft.com/office/drawing/2014/main" id="{659F49CE-D1DC-42F4-A0DF-6B0B9EF036FD}"/>
              </a:ext>
            </a:extLst>
          </p:cNvPr>
          <p:cNvGrpSpPr/>
          <p:nvPr/>
        </p:nvGrpSpPr>
        <p:grpSpPr>
          <a:xfrm>
            <a:off x="9528020" y="4035319"/>
            <a:ext cx="1275927" cy="2417147"/>
            <a:chOff x="9528020" y="4035319"/>
            <a:chExt cx="1275927" cy="2417147"/>
          </a:xfrm>
        </p:grpSpPr>
        <p:sp>
          <p:nvSpPr>
            <p:cNvPr id="74" name="橢圓 73">
              <a:extLst>
                <a:ext uri="{FF2B5EF4-FFF2-40B4-BE49-F238E27FC236}">
                  <a16:creationId xmlns:a16="http://schemas.microsoft.com/office/drawing/2014/main" id="{B0CC1A22-750C-42C7-B7C2-23D478238694}"/>
                </a:ext>
              </a:extLst>
            </p:cNvPr>
            <p:cNvSpPr/>
            <p:nvPr/>
          </p:nvSpPr>
          <p:spPr bwMode="auto">
            <a:xfrm flipV="1">
              <a:off x="9561571" y="5272654"/>
              <a:ext cx="1208826" cy="117981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5B57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rgbClr val="492C1D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75" name="直線接點 74">
              <a:extLst>
                <a:ext uri="{FF2B5EF4-FFF2-40B4-BE49-F238E27FC236}">
                  <a16:creationId xmlns:a16="http://schemas.microsoft.com/office/drawing/2014/main" id="{044575EF-D1D5-445F-A899-457E51C9B8E1}"/>
                </a:ext>
              </a:extLst>
            </p:cNvPr>
            <p:cNvCxnSpPr>
              <a:cxnSpLocks/>
              <a:stCxn id="74" idx="4"/>
              <a:endCxn id="47" idx="0"/>
            </p:cNvCxnSpPr>
            <p:nvPr/>
          </p:nvCxnSpPr>
          <p:spPr bwMode="auto">
            <a:xfrm flipH="1" flipV="1">
              <a:off x="10147837" y="4035319"/>
              <a:ext cx="18147" cy="123733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5B57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C5407D6-6A3F-47FE-AF2D-D1A2FF7EC39A}"/>
                </a:ext>
              </a:extLst>
            </p:cNvPr>
            <p:cNvSpPr/>
            <p:nvPr/>
          </p:nvSpPr>
          <p:spPr>
            <a:xfrm>
              <a:off x="9528020" y="5616952"/>
              <a:ext cx="1275927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2021.11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9B89D8F5-B674-4BFD-9DF0-DE14EF1B604C}"/>
              </a:ext>
            </a:extLst>
          </p:cNvPr>
          <p:cNvGrpSpPr/>
          <p:nvPr/>
        </p:nvGrpSpPr>
        <p:grpSpPr>
          <a:xfrm>
            <a:off x="123826" y="1460677"/>
            <a:ext cx="1208826" cy="2361927"/>
            <a:chOff x="123826" y="1460677"/>
            <a:chExt cx="1208826" cy="2361927"/>
          </a:xfrm>
        </p:grpSpPr>
        <p:sp>
          <p:nvSpPr>
            <p:cNvPr id="78" name="橢圓 77">
              <a:extLst>
                <a:ext uri="{FF2B5EF4-FFF2-40B4-BE49-F238E27FC236}">
                  <a16:creationId xmlns:a16="http://schemas.microsoft.com/office/drawing/2014/main" id="{E64119D9-8284-4E23-8395-55A87D0536C0}"/>
                </a:ext>
              </a:extLst>
            </p:cNvPr>
            <p:cNvSpPr/>
            <p:nvPr/>
          </p:nvSpPr>
          <p:spPr bwMode="auto">
            <a:xfrm>
              <a:off x="123826" y="1460677"/>
              <a:ext cx="1208826" cy="117981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8EB8E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79" name="直線接點 78">
              <a:extLst>
                <a:ext uri="{FF2B5EF4-FFF2-40B4-BE49-F238E27FC236}">
                  <a16:creationId xmlns:a16="http://schemas.microsoft.com/office/drawing/2014/main" id="{7FDE7C3F-6E5B-4D13-86D3-AC2B0CB20021}"/>
                </a:ext>
              </a:extLst>
            </p:cNvPr>
            <p:cNvCxnSpPr>
              <a:cxnSpLocks/>
              <a:stCxn id="78" idx="4"/>
              <a:endCxn id="40" idx="0"/>
            </p:cNvCxnSpPr>
            <p:nvPr/>
          </p:nvCxnSpPr>
          <p:spPr bwMode="auto">
            <a:xfrm>
              <a:off x="728239" y="2640489"/>
              <a:ext cx="0" cy="118211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8EB8E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688FDB80-9CCB-4B2E-8111-FEFA461CC1C3}"/>
                </a:ext>
              </a:extLst>
            </p:cNvPr>
            <p:cNvSpPr/>
            <p:nvPr/>
          </p:nvSpPr>
          <p:spPr>
            <a:xfrm>
              <a:off x="291179" y="1818599"/>
              <a:ext cx="870751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1985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1" name="矩形 80">
            <a:extLst>
              <a:ext uri="{FF2B5EF4-FFF2-40B4-BE49-F238E27FC236}">
                <a16:creationId xmlns:a16="http://schemas.microsoft.com/office/drawing/2014/main" id="{FAC3BF5A-F162-4BCA-9048-9F7DC20FEFCA}"/>
              </a:ext>
            </a:extLst>
          </p:cNvPr>
          <p:cNvSpPr/>
          <p:nvPr/>
        </p:nvSpPr>
        <p:spPr>
          <a:xfrm>
            <a:off x="357717" y="4149781"/>
            <a:ext cx="7425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dirty="0">
                <a:ln w="0"/>
                <a:solidFill>
                  <a:srgbClr val="8EB8E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RNN</a:t>
            </a: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1834BB9-5945-44CA-9398-63EF0292F108}"/>
              </a:ext>
            </a:extLst>
          </p:cNvPr>
          <p:cNvSpPr/>
          <p:nvPr/>
        </p:nvSpPr>
        <p:spPr>
          <a:xfrm>
            <a:off x="2590317" y="4146441"/>
            <a:ext cx="1694695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dirty="0">
                <a:ln w="0"/>
                <a:solidFill>
                  <a:srgbClr val="7C99B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RNN + </a:t>
            </a:r>
          </a:p>
          <a:p>
            <a:pPr algn="ctr"/>
            <a:r>
              <a:rPr lang="en-US" altLang="zh-TW" sz="2000" dirty="0">
                <a:ln w="0"/>
                <a:solidFill>
                  <a:srgbClr val="7C99B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Self-attention</a:t>
            </a:r>
            <a:endParaRPr lang="zh-TW" altLang="en-US" sz="2000" b="0" cap="none" spc="0" dirty="0">
              <a:ln w="0"/>
              <a:solidFill>
                <a:srgbClr val="7C99B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83" name="群組 82">
            <a:extLst>
              <a:ext uri="{FF2B5EF4-FFF2-40B4-BE49-F238E27FC236}">
                <a16:creationId xmlns:a16="http://schemas.microsoft.com/office/drawing/2014/main" id="{A3815A12-2771-4779-AB25-97966B6BAEAA}"/>
              </a:ext>
            </a:extLst>
          </p:cNvPr>
          <p:cNvGrpSpPr/>
          <p:nvPr/>
        </p:nvGrpSpPr>
        <p:grpSpPr>
          <a:xfrm>
            <a:off x="1482894" y="4058885"/>
            <a:ext cx="1208826" cy="2361927"/>
            <a:chOff x="1482894" y="4058885"/>
            <a:chExt cx="1208826" cy="2361927"/>
          </a:xfrm>
        </p:grpSpPr>
        <p:sp>
          <p:nvSpPr>
            <p:cNvPr id="84" name="橢圓 83">
              <a:extLst>
                <a:ext uri="{FF2B5EF4-FFF2-40B4-BE49-F238E27FC236}">
                  <a16:creationId xmlns:a16="http://schemas.microsoft.com/office/drawing/2014/main" id="{8F9A220F-966C-4E38-BC7F-7FE1CDE4CD87}"/>
                </a:ext>
              </a:extLst>
            </p:cNvPr>
            <p:cNvSpPr/>
            <p:nvPr/>
          </p:nvSpPr>
          <p:spPr bwMode="auto">
            <a:xfrm flipV="1">
              <a:off x="1482894" y="5241000"/>
              <a:ext cx="1208826" cy="1179812"/>
            </a:xfrm>
            <a:prstGeom prst="ellipse">
              <a:avLst/>
            </a:prstGeom>
            <a:solidFill>
              <a:schemeClr val="bg1"/>
            </a:solidFill>
            <a:ln w="38100" cap="flat" cmpd="sng" algn="ctr">
              <a:solidFill>
                <a:srgbClr val="8EB8E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</a:pPr>
              <a:endParaRPr kumimoji="0" lang="zh-TW" altLang="en-US" sz="1800" b="0" i="0" u="none" strike="noStrike" cap="none" normalizeH="0" baseline="0" dirty="0">
                <a:ln>
                  <a:noFill/>
                </a:ln>
                <a:solidFill>
                  <a:srgbClr val="7C99B4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85" name="直線接點 84">
              <a:extLst>
                <a:ext uri="{FF2B5EF4-FFF2-40B4-BE49-F238E27FC236}">
                  <a16:creationId xmlns:a16="http://schemas.microsoft.com/office/drawing/2014/main" id="{69E4B1F2-458C-41AA-82D9-5107B4D1D655}"/>
                </a:ext>
              </a:extLst>
            </p:cNvPr>
            <p:cNvCxnSpPr>
              <a:cxnSpLocks/>
              <a:stCxn id="84" idx="4"/>
              <a:endCxn id="41" idx="0"/>
            </p:cNvCxnSpPr>
            <p:nvPr/>
          </p:nvCxnSpPr>
          <p:spPr bwMode="auto">
            <a:xfrm flipV="1">
              <a:off x="2087307" y="4058885"/>
              <a:ext cx="0" cy="1182115"/>
            </a:xfrm>
            <a:prstGeom prst="line">
              <a:avLst/>
            </a:prstGeom>
            <a:solidFill>
              <a:schemeClr val="accent1"/>
            </a:solidFill>
            <a:ln w="38100" cap="flat" cmpd="sng" algn="ctr">
              <a:solidFill>
                <a:srgbClr val="8EB8E5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B4DC3F29-622D-4812-AC8B-7FFCF42CB6DE}"/>
                </a:ext>
              </a:extLst>
            </p:cNvPr>
            <p:cNvSpPr/>
            <p:nvPr/>
          </p:nvSpPr>
          <p:spPr>
            <a:xfrm>
              <a:off x="1666143" y="5580623"/>
              <a:ext cx="870752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zh-TW" sz="24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1997</a:t>
              </a:r>
              <a:endParaRPr lang="zh-TW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87" name="矩形 86">
            <a:extLst>
              <a:ext uri="{FF2B5EF4-FFF2-40B4-BE49-F238E27FC236}">
                <a16:creationId xmlns:a16="http://schemas.microsoft.com/office/drawing/2014/main" id="{E6E1B614-C2D5-4473-8C09-76EB75426B6A}"/>
              </a:ext>
            </a:extLst>
          </p:cNvPr>
          <p:cNvSpPr/>
          <p:nvPr/>
        </p:nvSpPr>
        <p:spPr>
          <a:xfrm>
            <a:off x="1646111" y="3297331"/>
            <a:ext cx="8691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dirty="0">
                <a:ln w="0"/>
                <a:solidFill>
                  <a:srgbClr val="8EB8E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LSTM</a:t>
            </a:r>
            <a:endParaRPr lang="zh-TW" altLang="en-US" sz="2000" b="0" cap="none" spc="0" dirty="0">
              <a:ln w="0"/>
              <a:solidFill>
                <a:srgbClr val="8EB8E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85AFF2A2-2C83-4418-8FFE-5C40F8903E3D}"/>
              </a:ext>
            </a:extLst>
          </p:cNvPr>
          <p:cNvSpPr/>
          <p:nvPr/>
        </p:nvSpPr>
        <p:spPr>
          <a:xfrm>
            <a:off x="4022696" y="3297331"/>
            <a:ext cx="156979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dirty="0">
                <a:solidFill>
                  <a:srgbClr val="7C99B4"/>
                </a:solidFill>
              </a:rPr>
              <a:t>Transformer</a:t>
            </a:r>
            <a:endParaRPr lang="zh-TW" altLang="en-US" sz="2000" b="0" cap="none" spc="0" dirty="0">
              <a:ln w="0"/>
              <a:solidFill>
                <a:srgbClr val="7C99B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D9EC1A7-1ADC-4783-B136-A00631A1D70B}"/>
              </a:ext>
            </a:extLst>
          </p:cNvPr>
          <p:cNvSpPr/>
          <p:nvPr/>
        </p:nvSpPr>
        <p:spPr>
          <a:xfrm>
            <a:off x="5881558" y="4146324"/>
            <a:ext cx="56637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dirty="0" err="1">
                <a:solidFill>
                  <a:srgbClr val="5B5750"/>
                </a:solidFill>
              </a:rPr>
              <a:t>ViT</a:t>
            </a:r>
            <a:endParaRPr lang="zh-TW" altLang="en-US" sz="2000" b="0" cap="none" spc="0" dirty="0">
              <a:ln w="0"/>
              <a:solidFill>
                <a:srgbClr val="5B57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58766CC-15D6-4DAC-AE0A-ABD66FD96F30}"/>
              </a:ext>
            </a:extLst>
          </p:cNvPr>
          <p:cNvSpPr/>
          <p:nvPr/>
        </p:nvSpPr>
        <p:spPr>
          <a:xfrm>
            <a:off x="6386336" y="3297331"/>
            <a:ext cx="2193549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dirty="0">
                <a:solidFill>
                  <a:srgbClr val="5B5750"/>
                </a:solidFill>
              </a:rPr>
              <a:t>Swin Transformer</a:t>
            </a:r>
            <a:endParaRPr lang="zh-TW" altLang="en-US" sz="2000" b="0" cap="none" spc="0" dirty="0">
              <a:ln w="0"/>
              <a:solidFill>
                <a:srgbClr val="5B57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F54CA485-C283-40DE-9561-273CD23A6AF9}"/>
              </a:ext>
            </a:extLst>
          </p:cNvPr>
          <p:cNvSpPr/>
          <p:nvPr/>
        </p:nvSpPr>
        <p:spPr>
          <a:xfrm>
            <a:off x="8290784" y="4146324"/>
            <a:ext cx="99899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dirty="0" err="1">
                <a:solidFill>
                  <a:srgbClr val="5B5750"/>
                </a:solidFill>
              </a:rPr>
              <a:t>SwinIR</a:t>
            </a:r>
            <a:endParaRPr lang="zh-TW" altLang="en-US" sz="2000" b="0" cap="none" spc="0" dirty="0">
              <a:ln w="0"/>
              <a:solidFill>
                <a:srgbClr val="5B57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F772AAC9-1CEF-488A-ACB5-1EFB76716FE2}"/>
              </a:ext>
            </a:extLst>
          </p:cNvPr>
          <p:cNvSpPr/>
          <p:nvPr/>
        </p:nvSpPr>
        <p:spPr>
          <a:xfrm>
            <a:off x="9454894" y="3297331"/>
            <a:ext cx="1380507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dirty="0">
                <a:solidFill>
                  <a:srgbClr val="492C1D"/>
                </a:solidFill>
              </a:rPr>
              <a:t>Restormer</a:t>
            </a:r>
            <a:endParaRPr lang="zh-TW" altLang="en-US" sz="2000" dirty="0">
              <a:ln w="0"/>
              <a:solidFill>
                <a:srgbClr val="492C1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3A9F38D0-F5C2-42FB-A671-D9FE0AE5CF3C}"/>
              </a:ext>
            </a:extLst>
          </p:cNvPr>
          <p:cNvSpPr/>
          <p:nvPr/>
        </p:nvSpPr>
        <p:spPr>
          <a:xfrm>
            <a:off x="11153468" y="4142556"/>
            <a:ext cx="69923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TW" sz="2000" dirty="0">
                <a:solidFill>
                  <a:srgbClr val="492C1D"/>
                </a:solidFill>
              </a:rPr>
              <a:t>Now</a:t>
            </a:r>
            <a:endParaRPr lang="zh-TW" altLang="en-US" sz="2000" b="0" cap="none" spc="0" dirty="0">
              <a:ln w="0"/>
              <a:solidFill>
                <a:srgbClr val="492C1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054634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1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1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5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6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7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8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1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9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15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4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500"/>
                            </p:stCondLst>
                            <p:childTnLst>
                              <p:par>
                                <p:cTn id="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1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65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275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285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1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3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3100"/>
                            </p:stCondLst>
                            <p:childTnLst>
                              <p:par>
                                <p:cTn id="9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320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1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335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345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3550"/>
                            </p:stCondLst>
                            <p:childTnLst>
                              <p:par>
                                <p:cTn id="1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1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37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3800"/>
                            </p:stCondLst>
                            <p:childTnLst>
                              <p:par>
                                <p:cTn id="1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39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81" grpId="0"/>
      <p:bldP spid="82" grpId="0"/>
      <p:bldP spid="87" grpId="0"/>
      <p:bldP spid="88" grpId="0"/>
      <p:bldP spid="89" grpId="0"/>
      <p:bldP spid="90" grpId="0"/>
      <p:bldP spid="91" grpId="0"/>
      <p:bldP spid="92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:a16="http://schemas.microsoft.com/office/drawing/2014/main" id="{246C01BE-43BF-4EEF-ADDF-BFB7B651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>
            <a:extLst>
              <a:ext uri="{FF2B5EF4-FFF2-40B4-BE49-F238E27FC236}">
                <a16:creationId xmlns:a16="http://schemas.microsoft.com/office/drawing/2014/main" id="{E4E247A4-0C10-4368-B6E1-2830E27B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1195388"/>
            <a:ext cx="2557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Outline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!!矩形 5">
            <a:extLst>
              <a:ext uri="{FF2B5EF4-FFF2-40B4-BE49-F238E27FC236}">
                <a16:creationId xmlns:a16="http://schemas.microsoft.com/office/drawing/2014/main" id="{2052154C-8483-460E-8BED-ECAAF9B3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!!矩形 6">
            <a:extLst>
              <a:ext uri="{FF2B5EF4-FFF2-40B4-BE49-F238E27FC236}">
                <a16:creationId xmlns:a16="http://schemas.microsoft.com/office/drawing/2014/main" id="{5A5DC82F-1649-45DD-A234-D550EA85C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矩形 7">
            <a:extLst>
              <a:ext uri="{FF2B5EF4-FFF2-40B4-BE49-F238E27FC236}">
                <a16:creationId xmlns:a16="http://schemas.microsoft.com/office/drawing/2014/main" id="{90145DC9-CA4D-4222-B34A-72320A5C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1555751"/>
            <a:ext cx="5081587" cy="437261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36CCF9-F811-45F4-94E5-9758A9326640}"/>
              </a:ext>
            </a:extLst>
          </p:cNvPr>
          <p:cNvSpPr/>
          <p:nvPr/>
        </p:nvSpPr>
        <p:spPr bwMode="auto">
          <a:xfrm>
            <a:off x="6473698" y="178838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B33BD90-0B33-4891-9BA8-AEAA11C7BB95}"/>
              </a:ext>
            </a:extLst>
          </p:cNvPr>
          <p:cNvSpPr/>
          <p:nvPr/>
        </p:nvSpPr>
        <p:spPr bwMode="auto">
          <a:xfrm>
            <a:off x="5534691" y="1793150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5328B1F-1FF0-45C4-949C-0941E5404299}"/>
              </a:ext>
            </a:extLst>
          </p:cNvPr>
          <p:cNvSpPr/>
          <p:nvPr/>
        </p:nvSpPr>
        <p:spPr bwMode="auto">
          <a:xfrm>
            <a:off x="6443189" y="3343093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DF45A5-3D11-4816-A6A5-0DC9A1360BF3}"/>
              </a:ext>
            </a:extLst>
          </p:cNvPr>
          <p:cNvSpPr/>
          <p:nvPr/>
        </p:nvSpPr>
        <p:spPr bwMode="auto">
          <a:xfrm>
            <a:off x="5521325" y="334309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0957F4-AF24-4B8E-A220-3EDA42C2CAC6}"/>
              </a:ext>
            </a:extLst>
          </p:cNvPr>
          <p:cNvSpPr/>
          <p:nvPr/>
        </p:nvSpPr>
        <p:spPr bwMode="auto">
          <a:xfrm>
            <a:off x="6443189" y="412559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83D0D16-A011-4292-8FF5-83DD5BA42206}"/>
              </a:ext>
            </a:extLst>
          </p:cNvPr>
          <p:cNvSpPr/>
          <p:nvPr/>
        </p:nvSpPr>
        <p:spPr bwMode="auto">
          <a:xfrm>
            <a:off x="5521325" y="411646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F222289-50F5-49F0-85D7-E75348E73EAC}"/>
              </a:ext>
            </a:extLst>
          </p:cNvPr>
          <p:cNvSpPr/>
          <p:nvPr/>
        </p:nvSpPr>
        <p:spPr bwMode="auto">
          <a:xfrm>
            <a:off x="6443189" y="4899644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D69B839-B31E-421A-AEE4-B0982E6B9050}"/>
              </a:ext>
            </a:extLst>
          </p:cNvPr>
          <p:cNvSpPr/>
          <p:nvPr/>
        </p:nvSpPr>
        <p:spPr bwMode="auto">
          <a:xfrm>
            <a:off x="5527200" y="4899644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58A9BB3-D39D-4521-AD78-49C7F3AC2AC8}"/>
              </a:ext>
            </a:extLst>
          </p:cNvPr>
          <p:cNvSpPr/>
          <p:nvPr/>
        </p:nvSpPr>
        <p:spPr bwMode="auto">
          <a:xfrm>
            <a:off x="6443189" y="2569045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D5555DD-5F9B-48AD-BD23-43B97EA41464}"/>
              </a:ext>
            </a:extLst>
          </p:cNvPr>
          <p:cNvSpPr/>
          <p:nvPr/>
        </p:nvSpPr>
        <p:spPr bwMode="auto">
          <a:xfrm>
            <a:off x="5521325" y="256904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7282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>
            <a:extLst>
              <a:ext uri="{FF2B5EF4-FFF2-40B4-BE49-F238E27FC236}">
                <a16:creationId xmlns:a16="http://schemas.microsoft.com/office/drawing/2014/main" id="{2919C303-5A5F-4C60-B192-4A21F918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!!矩形 5">
            <a:extLst>
              <a:ext uri="{FF2B5EF4-FFF2-40B4-BE49-F238E27FC236}">
                <a16:creationId xmlns:a16="http://schemas.microsoft.com/office/drawing/2014/main" id="{63A2B0BC-AFE7-4725-8368-8D5B4AD1B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8" name="!!矩形 6">
            <a:extLst>
              <a:ext uri="{FF2B5EF4-FFF2-40B4-BE49-F238E27FC236}">
                <a16:creationId xmlns:a16="http://schemas.microsoft.com/office/drawing/2014/main" id="{A736736A-789B-4455-8A5B-199D69AE3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9" name="矩形 7">
            <a:extLst>
              <a:ext uri="{FF2B5EF4-FFF2-40B4-BE49-F238E27FC236}">
                <a16:creationId xmlns:a16="http://schemas.microsoft.com/office/drawing/2014/main" id="{6837F383-7A0D-4071-BC90-644242799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354138"/>
            <a:ext cx="7600950" cy="527050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007720-A4CD-4119-A764-3B5151C5C117}"/>
              </a:ext>
            </a:extLst>
          </p:cNvPr>
          <p:cNvSpPr/>
          <p:nvPr/>
        </p:nvSpPr>
        <p:spPr bwMode="auto">
          <a:xfrm>
            <a:off x="2839017" y="3336836"/>
            <a:ext cx="1123950" cy="12017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A1E1CE7-B42A-4513-9FBB-D3E63008F19D}"/>
              </a:ext>
            </a:extLst>
          </p:cNvPr>
          <p:cNvSpPr/>
          <p:nvPr/>
        </p:nvSpPr>
        <p:spPr bwMode="auto">
          <a:xfrm>
            <a:off x="4167675" y="3340012"/>
            <a:ext cx="4913312" cy="119856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4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99497C1B-D79D-42AA-8CD4-40DE6EAB47FB}"/>
              </a:ext>
            </a:extLst>
          </p:cNvPr>
          <p:cNvSpPr/>
          <p:nvPr/>
        </p:nvSpPr>
        <p:spPr bwMode="auto">
          <a:xfrm>
            <a:off x="6442077" y="1672466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4DD4C5B4-6679-48DC-9D1D-6363D10516A7}"/>
              </a:ext>
            </a:extLst>
          </p:cNvPr>
          <p:cNvSpPr/>
          <p:nvPr/>
        </p:nvSpPr>
        <p:spPr bwMode="auto">
          <a:xfrm>
            <a:off x="5503070" y="1677229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18412B7-7102-4590-9191-528751312DE3}"/>
              </a:ext>
            </a:extLst>
          </p:cNvPr>
          <p:cNvSpPr/>
          <p:nvPr/>
        </p:nvSpPr>
        <p:spPr bwMode="auto">
          <a:xfrm>
            <a:off x="6442078" y="2506239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8734658B-87FF-407E-A5D5-D3996ACBC030}"/>
              </a:ext>
            </a:extLst>
          </p:cNvPr>
          <p:cNvSpPr/>
          <p:nvPr/>
        </p:nvSpPr>
        <p:spPr bwMode="auto">
          <a:xfrm>
            <a:off x="5520214" y="2506238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F300ADA6-E34C-44EC-8F45-78AD7693CA12}"/>
              </a:ext>
            </a:extLst>
          </p:cNvPr>
          <p:cNvSpPr/>
          <p:nvPr/>
        </p:nvSpPr>
        <p:spPr bwMode="auto">
          <a:xfrm>
            <a:off x="6442077" y="5572351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3AC47773-6AE0-453B-8E6C-FCFDBEB4AC8B}"/>
              </a:ext>
            </a:extLst>
          </p:cNvPr>
          <p:cNvSpPr/>
          <p:nvPr/>
        </p:nvSpPr>
        <p:spPr bwMode="auto">
          <a:xfrm>
            <a:off x="5520214" y="5572351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F9E00FA4-2FF0-468A-AE17-293A1DD8AF7C}"/>
              </a:ext>
            </a:extLst>
          </p:cNvPr>
          <p:cNvSpPr/>
          <p:nvPr/>
        </p:nvSpPr>
        <p:spPr bwMode="auto">
          <a:xfrm>
            <a:off x="6442077" y="4740231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B3603B1B-0AAE-4CEC-B534-7BDCBA8BBABA}"/>
              </a:ext>
            </a:extLst>
          </p:cNvPr>
          <p:cNvSpPr/>
          <p:nvPr/>
        </p:nvSpPr>
        <p:spPr bwMode="auto">
          <a:xfrm>
            <a:off x="5520214" y="4740231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030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7">
            <a:extLst>
              <a:ext uri="{FF2B5EF4-FFF2-40B4-BE49-F238E27FC236}">
                <a16:creationId xmlns:a16="http://schemas.microsoft.com/office/drawing/2014/main" id="{14458E41-B4BD-41FE-8EC6-AF03CE0399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	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19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2895117" y="61599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(1/4)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 err="1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SwinIR</a:t>
            </a: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 architecture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551283F1-B2B4-4D70-AC25-0A6E24667A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93" t="24803" r="11613" b="24301"/>
          <a:stretch/>
        </p:blipFill>
        <p:spPr>
          <a:xfrm>
            <a:off x="478272" y="1625443"/>
            <a:ext cx="11235456" cy="4103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314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:a16="http://schemas.microsoft.com/office/drawing/2014/main" id="{246C01BE-43BF-4EEF-ADDF-BFB7B651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>
            <a:extLst>
              <a:ext uri="{FF2B5EF4-FFF2-40B4-BE49-F238E27FC236}">
                <a16:creationId xmlns:a16="http://schemas.microsoft.com/office/drawing/2014/main" id="{E4E247A4-0C10-4368-B6E1-2830E27B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1195388"/>
            <a:ext cx="2557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Outline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!!矩形 5">
            <a:extLst>
              <a:ext uri="{FF2B5EF4-FFF2-40B4-BE49-F238E27FC236}">
                <a16:creationId xmlns:a16="http://schemas.microsoft.com/office/drawing/2014/main" id="{2052154C-8483-460E-8BED-ECAAF9B3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!!矩形 6">
            <a:extLst>
              <a:ext uri="{FF2B5EF4-FFF2-40B4-BE49-F238E27FC236}">
                <a16:creationId xmlns:a16="http://schemas.microsoft.com/office/drawing/2014/main" id="{5A5DC82F-1649-45DD-A234-D550EA85C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矩形 7">
            <a:extLst>
              <a:ext uri="{FF2B5EF4-FFF2-40B4-BE49-F238E27FC236}">
                <a16:creationId xmlns:a16="http://schemas.microsoft.com/office/drawing/2014/main" id="{90145DC9-CA4D-4222-B34A-72320A5C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1555751"/>
            <a:ext cx="5081587" cy="437261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36CCF9-F811-45F4-94E5-9758A9326640}"/>
              </a:ext>
            </a:extLst>
          </p:cNvPr>
          <p:cNvSpPr/>
          <p:nvPr/>
        </p:nvSpPr>
        <p:spPr bwMode="auto">
          <a:xfrm>
            <a:off x="6442077" y="1778000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B33BD90-0B33-4891-9BA8-AEAA11C7BB95}"/>
              </a:ext>
            </a:extLst>
          </p:cNvPr>
          <p:cNvSpPr/>
          <p:nvPr/>
        </p:nvSpPr>
        <p:spPr bwMode="auto">
          <a:xfrm>
            <a:off x="5503070" y="1782763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5328B1F-1FF0-45C4-949C-0941E5404299}"/>
              </a:ext>
            </a:extLst>
          </p:cNvPr>
          <p:cNvSpPr/>
          <p:nvPr/>
        </p:nvSpPr>
        <p:spPr bwMode="auto">
          <a:xfrm>
            <a:off x="6442076" y="2569842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DF45A5-3D11-4816-A6A5-0DC9A1360BF3}"/>
              </a:ext>
            </a:extLst>
          </p:cNvPr>
          <p:cNvSpPr/>
          <p:nvPr/>
        </p:nvSpPr>
        <p:spPr bwMode="auto">
          <a:xfrm>
            <a:off x="5503070" y="256984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0957F4-AF24-4B8E-A220-3EDA42C2CAC6}"/>
              </a:ext>
            </a:extLst>
          </p:cNvPr>
          <p:cNvSpPr/>
          <p:nvPr/>
        </p:nvSpPr>
        <p:spPr bwMode="auto">
          <a:xfrm>
            <a:off x="6442075" y="3348191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83D0D16-A011-4292-8FF5-83DD5BA42206}"/>
              </a:ext>
            </a:extLst>
          </p:cNvPr>
          <p:cNvSpPr/>
          <p:nvPr/>
        </p:nvSpPr>
        <p:spPr bwMode="auto">
          <a:xfrm>
            <a:off x="5503070" y="413606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F222289-50F5-49F0-85D7-E75348E73EAC}"/>
              </a:ext>
            </a:extLst>
          </p:cNvPr>
          <p:cNvSpPr/>
          <p:nvPr/>
        </p:nvSpPr>
        <p:spPr bwMode="auto">
          <a:xfrm>
            <a:off x="6442074" y="4918381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D69B839-B31E-421A-AEE4-B0982E6B9050}"/>
              </a:ext>
            </a:extLst>
          </p:cNvPr>
          <p:cNvSpPr/>
          <p:nvPr/>
        </p:nvSpPr>
        <p:spPr bwMode="auto">
          <a:xfrm>
            <a:off x="5503305" y="4923146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1DBB2D63-3D87-43D1-9919-40E8ADCD6441}"/>
              </a:ext>
            </a:extLst>
          </p:cNvPr>
          <p:cNvSpPr/>
          <p:nvPr/>
        </p:nvSpPr>
        <p:spPr bwMode="auto">
          <a:xfrm>
            <a:off x="5503070" y="3352953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3F2E2CAE-DE14-462B-90F5-C53C3E244B76}"/>
              </a:ext>
            </a:extLst>
          </p:cNvPr>
          <p:cNvSpPr/>
          <p:nvPr/>
        </p:nvSpPr>
        <p:spPr bwMode="auto">
          <a:xfrm>
            <a:off x="6442075" y="4140034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	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20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2895117" y="61599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(2/4)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Restormer architecture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B3634BFA-2FD3-4406-AE21-0869D4A4A4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330" t="29893" r="9879" b="23369"/>
          <a:stretch/>
        </p:blipFill>
        <p:spPr>
          <a:xfrm>
            <a:off x="266754" y="1511935"/>
            <a:ext cx="11647380" cy="445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303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	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21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2895117" y="61599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(3/4)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</a:t>
            </a:r>
            <a:r>
              <a:rPr lang="en-US" altLang="zh-TW" sz="3000" dirty="0" err="1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Dconv</a:t>
            </a: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 Transposed Attention (MDTA)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83D8FD67-E1FE-486E-B95E-0C4CC5B2D8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454" t="23737" r="23145" b="22372"/>
          <a:stretch/>
        </p:blipFill>
        <p:spPr>
          <a:xfrm>
            <a:off x="1483124" y="1627942"/>
            <a:ext cx="2310376" cy="4270319"/>
          </a:xfrm>
          <a:prstGeom prst="rect">
            <a:avLst/>
          </a:prstGeom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B0C8E710-D9D4-4837-AB18-EBB86571D8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9429" t="39621" r="9879" b="24041"/>
          <a:stretch/>
        </p:blipFill>
        <p:spPr>
          <a:xfrm>
            <a:off x="5007946" y="1732266"/>
            <a:ext cx="6771304" cy="34014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F06B412-FE2C-4B5D-821D-B92815D09E9D}"/>
              </a:ext>
            </a:extLst>
          </p:cNvPr>
          <p:cNvSpPr/>
          <p:nvPr/>
        </p:nvSpPr>
        <p:spPr bwMode="auto">
          <a:xfrm>
            <a:off x="6656439" y="3116826"/>
            <a:ext cx="5032324" cy="2067646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63A9773-7F6E-4141-8A60-CBB1AEEA491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662" t="43172" r="28952" b="38494"/>
          <a:stretch/>
        </p:blipFill>
        <p:spPr>
          <a:xfrm>
            <a:off x="4652056" y="5311717"/>
            <a:ext cx="6508955" cy="125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2389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7">
            <a:extLst>
              <a:ext uri="{FF2B5EF4-FFF2-40B4-BE49-F238E27FC236}">
                <a16:creationId xmlns:a16="http://schemas.microsoft.com/office/drawing/2014/main" id="{0B5AE2B7-EB2B-4D4A-BF9F-49D0AA2B3C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	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22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2895117" y="61599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(4/4)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Gated-</a:t>
            </a:r>
            <a:r>
              <a:rPr lang="en-US" altLang="zh-TW" sz="3000" dirty="0" err="1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Dconv</a:t>
            </a: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Feed-Forward Network (GDFN)</a:t>
            </a: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8F3F8AE-0A19-42C8-B783-9D63F7D43BFB}"/>
              </a:ext>
            </a:extLst>
          </p:cNvPr>
          <p:cNvSpPr txBox="1"/>
          <p:nvPr/>
        </p:nvSpPr>
        <p:spPr>
          <a:xfrm>
            <a:off x="624568" y="1658719"/>
            <a:ext cx="426303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Gating mechanism</a:t>
            </a:r>
          </a:p>
          <a:p>
            <a:pPr lvl="1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Depthwise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convolution</a:t>
            </a:r>
          </a:p>
          <a:p>
            <a:pPr lvl="1"/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(Xception)</a:t>
            </a:r>
            <a:endParaRPr lang="en-US" altLang="zh-TW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" name="圖片 19">
            <a:extLst>
              <a:ext uri="{FF2B5EF4-FFF2-40B4-BE49-F238E27FC236}">
                <a16:creationId xmlns:a16="http://schemas.microsoft.com/office/drawing/2014/main" id="{8E406816-EFE3-4548-81B3-75E22C4F14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29" t="39621" r="9879" b="24041"/>
          <a:stretch/>
        </p:blipFill>
        <p:spPr>
          <a:xfrm>
            <a:off x="5007946" y="1732266"/>
            <a:ext cx="6771304" cy="3401406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F54CA0E-B177-4C66-858F-8258B2E8F0D5}"/>
              </a:ext>
            </a:extLst>
          </p:cNvPr>
          <p:cNvSpPr/>
          <p:nvPr/>
        </p:nvSpPr>
        <p:spPr bwMode="auto">
          <a:xfrm>
            <a:off x="7425732" y="1658719"/>
            <a:ext cx="4263031" cy="141877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TW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509AA9-8F3D-4343-A8DF-1FF07084B4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907" t="34193" r="7110" b="52223"/>
          <a:stretch/>
        </p:blipFill>
        <p:spPr>
          <a:xfrm>
            <a:off x="703263" y="5500944"/>
            <a:ext cx="6825570" cy="931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18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:a16="http://schemas.microsoft.com/office/drawing/2014/main" id="{246C01BE-43BF-4EEF-ADDF-BFB7B651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>
            <a:extLst>
              <a:ext uri="{FF2B5EF4-FFF2-40B4-BE49-F238E27FC236}">
                <a16:creationId xmlns:a16="http://schemas.microsoft.com/office/drawing/2014/main" id="{E4E247A4-0C10-4368-B6E1-2830E27B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1195388"/>
            <a:ext cx="2557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Outline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!!矩形 5">
            <a:extLst>
              <a:ext uri="{FF2B5EF4-FFF2-40B4-BE49-F238E27FC236}">
                <a16:creationId xmlns:a16="http://schemas.microsoft.com/office/drawing/2014/main" id="{2052154C-8483-460E-8BED-ECAAF9B3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!!矩形 6">
            <a:extLst>
              <a:ext uri="{FF2B5EF4-FFF2-40B4-BE49-F238E27FC236}">
                <a16:creationId xmlns:a16="http://schemas.microsoft.com/office/drawing/2014/main" id="{5A5DC82F-1649-45DD-A234-D550EA85C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矩形 7">
            <a:extLst>
              <a:ext uri="{FF2B5EF4-FFF2-40B4-BE49-F238E27FC236}">
                <a16:creationId xmlns:a16="http://schemas.microsoft.com/office/drawing/2014/main" id="{90145DC9-CA4D-4222-B34A-72320A5C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1555751"/>
            <a:ext cx="5081587" cy="437261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36CCF9-F811-45F4-94E5-9758A9326640}"/>
              </a:ext>
            </a:extLst>
          </p:cNvPr>
          <p:cNvSpPr/>
          <p:nvPr/>
        </p:nvSpPr>
        <p:spPr bwMode="auto">
          <a:xfrm>
            <a:off x="6473698" y="178838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B33BD90-0B33-4891-9BA8-AEAA11C7BB95}"/>
              </a:ext>
            </a:extLst>
          </p:cNvPr>
          <p:cNvSpPr/>
          <p:nvPr/>
        </p:nvSpPr>
        <p:spPr bwMode="auto">
          <a:xfrm>
            <a:off x="5534691" y="1793150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5328B1F-1FF0-45C4-949C-0941E5404299}"/>
              </a:ext>
            </a:extLst>
          </p:cNvPr>
          <p:cNvSpPr/>
          <p:nvPr/>
        </p:nvSpPr>
        <p:spPr bwMode="auto">
          <a:xfrm>
            <a:off x="6443189" y="3343093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DF45A5-3D11-4816-A6A5-0DC9A1360BF3}"/>
              </a:ext>
            </a:extLst>
          </p:cNvPr>
          <p:cNvSpPr/>
          <p:nvPr/>
        </p:nvSpPr>
        <p:spPr bwMode="auto">
          <a:xfrm>
            <a:off x="5521325" y="334309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0957F4-AF24-4B8E-A220-3EDA42C2CAC6}"/>
              </a:ext>
            </a:extLst>
          </p:cNvPr>
          <p:cNvSpPr/>
          <p:nvPr/>
        </p:nvSpPr>
        <p:spPr bwMode="auto">
          <a:xfrm>
            <a:off x="6443189" y="412559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83D0D16-A011-4292-8FF5-83DD5BA42206}"/>
              </a:ext>
            </a:extLst>
          </p:cNvPr>
          <p:cNvSpPr/>
          <p:nvPr/>
        </p:nvSpPr>
        <p:spPr bwMode="auto">
          <a:xfrm>
            <a:off x="5521325" y="411646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F222289-50F5-49F0-85D7-E75348E73EAC}"/>
              </a:ext>
            </a:extLst>
          </p:cNvPr>
          <p:cNvSpPr/>
          <p:nvPr/>
        </p:nvSpPr>
        <p:spPr bwMode="auto">
          <a:xfrm>
            <a:off x="6443189" y="4899644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D69B839-B31E-421A-AEE4-B0982E6B9050}"/>
              </a:ext>
            </a:extLst>
          </p:cNvPr>
          <p:cNvSpPr/>
          <p:nvPr/>
        </p:nvSpPr>
        <p:spPr bwMode="auto">
          <a:xfrm>
            <a:off x="5527200" y="4899644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58A9BB3-D39D-4521-AD78-49C7F3AC2AC8}"/>
              </a:ext>
            </a:extLst>
          </p:cNvPr>
          <p:cNvSpPr/>
          <p:nvPr/>
        </p:nvSpPr>
        <p:spPr bwMode="auto">
          <a:xfrm>
            <a:off x="6443189" y="2569045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D5555DD-5F9B-48AD-BD23-43B97EA41464}"/>
              </a:ext>
            </a:extLst>
          </p:cNvPr>
          <p:cNvSpPr/>
          <p:nvPr/>
        </p:nvSpPr>
        <p:spPr bwMode="auto">
          <a:xfrm>
            <a:off x="5521325" y="256904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305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图片 1">
            <a:extLst>
              <a:ext uri="{FF2B5EF4-FFF2-40B4-BE49-F238E27FC236}">
                <a16:creationId xmlns:a16="http://schemas.microsoft.com/office/drawing/2014/main" id="{2919C303-5A5F-4C60-B192-4A21F9181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!!矩形 5">
            <a:extLst>
              <a:ext uri="{FF2B5EF4-FFF2-40B4-BE49-F238E27FC236}">
                <a16:creationId xmlns:a16="http://schemas.microsoft.com/office/drawing/2014/main" id="{63A2B0BC-AFE7-4725-8368-8D5B4AD1B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8" name="!!矩形 6">
            <a:extLst>
              <a:ext uri="{FF2B5EF4-FFF2-40B4-BE49-F238E27FC236}">
                <a16:creationId xmlns:a16="http://schemas.microsoft.com/office/drawing/2014/main" id="{A736736A-789B-4455-8A5B-199D69AE37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509" name="矩形 7">
            <a:extLst>
              <a:ext uri="{FF2B5EF4-FFF2-40B4-BE49-F238E27FC236}">
                <a16:creationId xmlns:a16="http://schemas.microsoft.com/office/drawing/2014/main" id="{6837F383-7A0D-4071-BC90-644242799C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354138"/>
            <a:ext cx="7600950" cy="527050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007720-A4CD-4119-A764-3B5151C5C117}"/>
              </a:ext>
            </a:extLst>
          </p:cNvPr>
          <p:cNvSpPr/>
          <p:nvPr/>
        </p:nvSpPr>
        <p:spPr bwMode="auto">
          <a:xfrm>
            <a:off x="2839016" y="4437070"/>
            <a:ext cx="1123950" cy="1201738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A1E1CE7-B42A-4513-9FBB-D3E63008F19D}"/>
              </a:ext>
            </a:extLst>
          </p:cNvPr>
          <p:cNvSpPr/>
          <p:nvPr/>
        </p:nvSpPr>
        <p:spPr bwMode="auto">
          <a:xfrm>
            <a:off x="4167674" y="4440246"/>
            <a:ext cx="4913312" cy="119856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4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99497C1B-D79D-42AA-8CD4-40DE6EAB47FB}"/>
              </a:ext>
            </a:extLst>
          </p:cNvPr>
          <p:cNvSpPr/>
          <p:nvPr/>
        </p:nvSpPr>
        <p:spPr bwMode="auto">
          <a:xfrm>
            <a:off x="6442077" y="1778000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4DD4C5B4-6679-48DC-9D1D-6363D10516A7}"/>
              </a:ext>
            </a:extLst>
          </p:cNvPr>
          <p:cNvSpPr/>
          <p:nvPr/>
        </p:nvSpPr>
        <p:spPr bwMode="auto">
          <a:xfrm>
            <a:off x="5503070" y="1782763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B18412B7-7102-4590-9191-528751312DE3}"/>
              </a:ext>
            </a:extLst>
          </p:cNvPr>
          <p:cNvSpPr/>
          <p:nvPr/>
        </p:nvSpPr>
        <p:spPr bwMode="auto">
          <a:xfrm>
            <a:off x="6442078" y="266541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" name="矩形: 圓角 35">
            <a:extLst>
              <a:ext uri="{FF2B5EF4-FFF2-40B4-BE49-F238E27FC236}">
                <a16:creationId xmlns:a16="http://schemas.microsoft.com/office/drawing/2014/main" id="{8734658B-87FF-407E-A5D5-D3996ACBC030}"/>
              </a:ext>
            </a:extLst>
          </p:cNvPr>
          <p:cNvSpPr/>
          <p:nvPr/>
        </p:nvSpPr>
        <p:spPr bwMode="auto">
          <a:xfrm>
            <a:off x="5520214" y="2665416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F300ADA6-E34C-44EC-8F45-78AD7693CA12}"/>
              </a:ext>
            </a:extLst>
          </p:cNvPr>
          <p:cNvSpPr/>
          <p:nvPr/>
        </p:nvSpPr>
        <p:spPr bwMode="auto">
          <a:xfrm>
            <a:off x="6442077" y="5822958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3AC47773-6AE0-453B-8E6C-FCFDBEB4AC8B}"/>
              </a:ext>
            </a:extLst>
          </p:cNvPr>
          <p:cNvSpPr/>
          <p:nvPr/>
        </p:nvSpPr>
        <p:spPr bwMode="auto">
          <a:xfrm>
            <a:off x="5520214" y="5822958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1ECAEDFB-1320-4E11-A2C0-D720328D3D6C}"/>
              </a:ext>
            </a:extLst>
          </p:cNvPr>
          <p:cNvSpPr/>
          <p:nvPr/>
        </p:nvSpPr>
        <p:spPr bwMode="auto">
          <a:xfrm>
            <a:off x="6442078" y="3552832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CCD34793-8D19-421B-A55B-05C877F75C1E}"/>
              </a:ext>
            </a:extLst>
          </p:cNvPr>
          <p:cNvSpPr/>
          <p:nvPr/>
        </p:nvSpPr>
        <p:spPr bwMode="auto">
          <a:xfrm>
            <a:off x="5520214" y="3552831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7">
            <a:extLst>
              <a:ext uri="{FF2B5EF4-FFF2-40B4-BE49-F238E27FC236}">
                <a16:creationId xmlns:a16="http://schemas.microsoft.com/office/drawing/2014/main" id="{3FBF0654-CFBB-40A2-BE12-247E4162C4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23812"/>
            <a:ext cx="12192000" cy="6881812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矩形 7">
            <a:extLst>
              <a:ext uri="{FF2B5EF4-FFF2-40B4-BE49-F238E27FC236}">
                <a16:creationId xmlns:a16="http://schemas.microsoft.com/office/drawing/2014/main" id="{018D53EF-652D-4393-B8D1-DDCA5AC26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25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29425F"/>
                </a:solidFill>
                <a:latin typeface="Calisto MT" panose="02040603050505030304" pitchFamily="18" charset="0"/>
              </a:rPr>
              <a:t>Ablation Studies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BD28DC1-EDE6-4598-934B-A5B92A1E74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51" t="14604" r="13024" b="12186"/>
          <a:stretch/>
        </p:blipFill>
        <p:spPr>
          <a:xfrm>
            <a:off x="1357857" y="1658719"/>
            <a:ext cx="9476286" cy="50207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26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29425F"/>
                </a:solidFill>
                <a:latin typeface="Calisto MT" panose="02040603050505030304" pitchFamily="18" charset="0"/>
              </a:rPr>
              <a:t>Experiments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A35F8A79-4636-4F52-95CE-70DF8D3775E8}"/>
              </a:ext>
            </a:extLst>
          </p:cNvPr>
          <p:cNvSpPr txBox="1"/>
          <p:nvPr/>
        </p:nvSpPr>
        <p:spPr>
          <a:xfrm>
            <a:off x="624568" y="1658719"/>
            <a:ext cx="10721858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Deraining</a:t>
            </a:r>
          </a:p>
          <a:p>
            <a:pPr lvl="2"/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Deblurring</a:t>
            </a:r>
          </a:p>
          <a:p>
            <a:pPr marL="1257300" lvl="2" indent="-342900"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Motion Blur</a:t>
            </a:r>
          </a:p>
          <a:p>
            <a:pPr marL="1257300" lvl="2" indent="-342900"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Defocus Blur	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</a:p>
          <a:p>
            <a:pPr marL="1257300" lvl="2" indent="-342900"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Grayscale Gaussian Noise</a:t>
            </a:r>
          </a:p>
          <a:p>
            <a:pPr marL="1257300" lvl="2" indent="-342900"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Color Gaussian Noise</a:t>
            </a:r>
          </a:p>
          <a:p>
            <a:pPr marL="1257300" lvl="2" indent="-342900">
              <a:buFont typeface="Wingdings" panose="05000000000000000000" pitchFamily="2" charset="2"/>
              <a:buChar char="n"/>
            </a:pPr>
            <a:r>
              <a:rPr lang="en-US" altLang="zh-TW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 World Noise</a:t>
            </a:r>
          </a:p>
        </p:txBody>
      </p:sp>
    </p:spTree>
    <p:extLst>
      <p:ext uri="{BB962C8B-B14F-4D97-AF65-F5344CB8AC3E}">
        <p14:creationId xmlns:p14="http://schemas.microsoft.com/office/powerpoint/2010/main" val="16638199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27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29425F"/>
                </a:solidFill>
                <a:latin typeface="Calisto MT" panose="02040603050505030304" pitchFamily="18" charset="0"/>
              </a:rPr>
              <a:t>Performance of Deraining</a:t>
            </a: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3B654501-B46E-4A88-BD16-ACA8C1AF86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67" t="25663" r="11855" b="37491"/>
          <a:stretch/>
        </p:blipFill>
        <p:spPr>
          <a:xfrm>
            <a:off x="517733" y="2053877"/>
            <a:ext cx="11277863" cy="3028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619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28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(4/8)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29425F"/>
                </a:solidFill>
                <a:latin typeface="Calisto MT" panose="02040603050505030304" pitchFamily="18" charset="0"/>
              </a:rPr>
              <a:t>Visual Result of Deraining</a:t>
            </a: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014B8C1-FCCF-4606-A3AC-2C7CA6BDC8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67" t="22939" r="12581" b="36487"/>
          <a:stretch/>
        </p:blipFill>
        <p:spPr>
          <a:xfrm>
            <a:off x="295516" y="1658719"/>
            <a:ext cx="11600968" cy="3463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116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29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(5/8)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29425F"/>
                </a:solidFill>
                <a:latin typeface="Calisto MT" panose="02040603050505030304" pitchFamily="18" charset="0"/>
              </a:rPr>
              <a:t>Performance of Deblurring</a:t>
            </a: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314FF06D-0455-4027-B194-6DC1E2E3D3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920" t="16826" r="51613" b="20052"/>
          <a:stretch/>
        </p:blipFill>
        <p:spPr>
          <a:xfrm>
            <a:off x="3277039" y="1491011"/>
            <a:ext cx="5488924" cy="5066363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F33B497-24DE-4502-9835-7C3B0BA23CB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920" t="39713" r="11210" b="14236"/>
          <a:stretch/>
        </p:blipFill>
        <p:spPr>
          <a:xfrm>
            <a:off x="364715" y="2057522"/>
            <a:ext cx="11451459" cy="376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350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1">
            <a:extLst>
              <a:ext uri="{FF2B5EF4-FFF2-40B4-BE49-F238E27FC236}">
                <a16:creationId xmlns:a16="http://schemas.microsoft.com/office/drawing/2014/main" id="{EE7AD6D4-EAD9-4B3A-998F-C8565637C9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!!矩形 5">
            <a:extLst>
              <a:ext uri="{FF2B5EF4-FFF2-40B4-BE49-F238E27FC236}">
                <a16:creationId xmlns:a16="http://schemas.microsoft.com/office/drawing/2014/main" id="{6BF6DE29-B3C8-4C58-A888-915D04749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2" name="!!矩形 6">
            <a:extLst>
              <a:ext uri="{FF2B5EF4-FFF2-40B4-BE49-F238E27FC236}">
                <a16:creationId xmlns:a16="http://schemas.microsoft.com/office/drawing/2014/main" id="{51485299-8692-4029-A9D6-1D91A7B412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73" name="矩形 7">
            <a:extLst>
              <a:ext uri="{FF2B5EF4-FFF2-40B4-BE49-F238E27FC236}">
                <a16:creationId xmlns:a16="http://schemas.microsoft.com/office/drawing/2014/main" id="{4063C81C-489F-43C6-BBF6-40C16B602D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354138"/>
            <a:ext cx="7600950" cy="52705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: 圓角 19">
            <a:extLst>
              <a:ext uri="{FF2B5EF4-FFF2-40B4-BE49-F238E27FC236}">
                <a16:creationId xmlns:a16="http://schemas.microsoft.com/office/drawing/2014/main" id="{96007720-A4CD-4119-A764-3B5151C5C117}"/>
              </a:ext>
            </a:extLst>
          </p:cNvPr>
          <p:cNvSpPr/>
          <p:nvPr/>
        </p:nvSpPr>
        <p:spPr bwMode="auto">
          <a:xfrm>
            <a:off x="2905125" y="1560513"/>
            <a:ext cx="1123950" cy="12001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</a:p>
        </p:txBody>
      </p:sp>
      <p:sp>
        <p:nvSpPr>
          <p:cNvPr id="21" name="矩形: 圓角 18">
            <a:extLst>
              <a:ext uri="{FF2B5EF4-FFF2-40B4-BE49-F238E27FC236}">
                <a16:creationId xmlns:a16="http://schemas.microsoft.com/office/drawing/2014/main" id="{D3AAF289-7F88-4AA5-AEE3-FD235C963209}"/>
              </a:ext>
            </a:extLst>
          </p:cNvPr>
          <p:cNvSpPr/>
          <p:nvPr/>
        </p:nvSpPr>
        <p:spPr bwMode="auto">
          <a:xfrm>
            <a:off x="4246563" y="1558925"/>
            <a:ext cx="4578350" cy="119856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AB38522F-4536-4012-8470-595FB4A4B086}"/>
              </a:ext>
            </a:extLst>
          </p:cNvPr>
          <p:cNvSpPr/>
          <p:nvPr/>
        </p:nvSpPr>
        <p:spPr bwMode="auto">
          <a:xfrm>
            <a:off x="6335713" y="3773492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795FA029-6C54-4982-AB72-550895E84DB5}"/>
              </a:ext>
            </a:extLst>
          </p:cNvPr>
          <p:cNvSpPr/>
          <p:nvPr/>
        </p:nvSpPr>
        <p:spPr bwMode="auto">
          <a:xfrm>
            <a:off x="5413849" y="2946401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7168CE5E-B7DB-4024-9595-B01ABC04A372}"/>
              </a:ext>
            </a:extLst>
          </p:cNvPr>
          <p:cNvSpPr/>
          <p:nvPr/>
        </p:nvSpPr>
        <p:spPr bwMode="auto">
          <a:xfrm>
            <a:off x="6335713" y="4608771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850E8763-CAA9-4C20-99BC-D3790E6F213E}"/>
              </a:ext>
            </a:extLst>
          </p:cNvPr>
          <p:cNvSpPr/>
          <p:nvPr/>
        </p:nvSpPr>
        <p:spPr bwMode="auto">
          <a:xfrm>
            <a:off x="5413849" y="4610973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8EA942A3-6FF7-467E-A282-6DE0FF4BCEC3}"/>
              </a:ext>
            </a:extLst>
          </p:cNvPr>
          <p:cNvSpPr/>
          <p:nvPr/>
        </p:nvSpPr>
        <p:spPr bwMode="auto">
          <a:xfrm>
            <a:off x="6335713" y="5440624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4E33B469-8A6D-4D88-A656-ADB0932A59DA}"/>
              </a:ext>
            </a:extLst>
          </p:cNvPr>
          <p:cNvSpPr/>
          <p:nvPr/>
        </p:nvSpPr>
        <p:spPr bwMode="auto">
          <a:xfrm>
            <a:off x="5419724" y="5454690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4CA21A77-8AFD-4853-ACA3-5F9328C98591}"/>
              </a:ext>
            </a:extLst>
          </p:cNvPr>
          <p:cNvSpPr/>
          <p:nvPr/>
        </p:nvSpPr>
        <p:spPr bwMode="auto">
          <a:xfrm>
            <a:off x="6297137" y="2941638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DB553DA-7E06-46BE-B1C1-1487CB6DC490}"/>
              </a:ext>
            </a:extLst>
          </p:cNvPr>
          <p:cNvSpPr/>
          <p:nvPr/>
        </p:nvSpPr>
        <p:spPr bwMode="auto">
          <a:xfrm>
            <a:off x="5413849" y="377349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30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(6/8)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29425F"/>
                </a:solidFill>
                <a:latin typeface="Calisto MT" panose="02040603050505030304" pitchFamily="18" charset="0"/>
              </a:rPr>
              <a:t>Visual Result of Deblurring </a:t>
            </a: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5C4E414-12DE-4239-9925-263D92D259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209" t="26380" r="12984" b="43943"/>
          <a:stretch/>
        </p:blipFill>
        <p:spPr>
          <a:xfrm>
            <a:off x="390028" y="1317856"/>
            <a:ext cx="11415836" cy="2513915"/>
          </a:xfrm>
          <a:prstGeom prst="rect">
            <a:avLst/>
          </a:prstGeom>
        </p:spPr>
      </p:pic>
      <p:pic>
        <p:nvPicPr>
          <p:cNvPr id="2" name="圖片 1">
            <a:extLst>
              <a:ext uri="{FF2B5EF4-FFF2-40B4-BE49-F238E27FC236}">
                <a16:creationId xmlns:a16="http://schemas.microsoft.com/office/drawing/2014/main" id="{6B1CF7E7-76E3-4466-8D59-78DFEA325A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55" t="18781" r="13467" b="41506"/>
          <a:stretch/>
        </p:blipFill>
        <p:spPr>
          <a:xfrm>
            <a:off x="1538109" y="3982407"/>
            <a:ext cx="9104671" cy="272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61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31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(7/8)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29425F"/>
                </a:solidFill>
                <a:latin typeface="Calisto MT" panose="02040603050505030304" pitchFamily="18" charset="0"/>
              </a:rPr>
              <a:t>Performance of Denoising</a:t>
            </a: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385DD5D-40E7-426D-89D8-0EC289C57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80" t="18638" r="11210" b="27455"/>
          <a:stretch/>
        </p:blipFill>
        <p:spPr>
          <a:xfrm>
            <a:off x="217452" y="1658719"/>
            <a:ext cx="11745984" cy="4525092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0F8D554-A691-4738-9334-B2604F9833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80" t="42548" r="11452" b="30896"/>
          <a:stretch/>
        </p:blipFill>
        <p:spPr>
          <a:xfrm>
            <a:off x="196335" y="1653280"/>
            <a:ext cx="11778213" cy="224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783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7">
            <a:extLst>
              <a:ext uri="{FF2B5EF4-FFF2-40B4-BE49-F238E27FC236}">
                <a16:creationId xmlns:a16="http://schemas.microsoft.com/office/drawing/2014/main" id="{F9215121-96B0-4E51-B2B4-AA0EA5D1A9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F61AAA5A-DF95-4AFC-AD36-D31D48AE968D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32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3116572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(8/8)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155EA675-E4CA-4520-94A4-2AADBE2C4DE4}"/>
              </a:ext>
            </a:extLst>
          </p:cNvPr>
          <p:cNvSpPr txBox="1"/>
          <p:nvPr/>
        </p:nvSpPr>
        <p:spPr>
          <a:xfrm>
            <a:off x="624568" y="798286"/>
            <a:ext cx="1106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200" dirty="0">
                <a:solidFill>
                  <a:srgbClr val="29425F"/>
                </a:solidFill>
                <a:latin typeface="Calisto MT" panose="02040603050505030304" pitchFamily="18" charset="0"/>
              </a:rPr>
              <a:t>Visual Result of Denoising </a:t>
            </a: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279B78FE-F33C-4FF6-93E1-D252ACA2E9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64" t="24186" r="11613" b="17563"/>
          <a:stretch/>
        </p:blipFill>
        <p:spPr>
          <a:xfrm>
            <a:off x="487497" y="1383061"/>
            <a:ext cx="11338336" cy="477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26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:a16="http://schemas.microsoft.com/office/drawing/2014/main" id="{246C01BE-43BF-4EEF-ADDF-BFB7B651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>
            <a:extLst>
              <a:ext uri="{FF2B5EF4-FFF2-40B4-BE49-F238E27FC236}">
                <a16:creationId xmlns:a16="http://schemas.microsoft.com/office/drawing/2014/main" id="{E4E247A4-0C10-4368-B6E1-2830E27B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1195388"/>
            <a:ext cx="2557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Outline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!!矩形 5">
            <a:extLst>
              <a:ext uri="{FF2B5EF4-FFF2-40B4-BE49-F238E27FC236}">
                <a16:creationId xmlns:a16="http://schemas.microsoft.com/office/drawing/2014/main" id="{2052154C-8483-460E-8BED-ECAAF9B3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!!矩形 6">
            <a:extLst>
              <a:ext uri="{FF2B5EF4-FFF2-40B4-BE49-F238E27FC236}">
                <a16:creationId xmlns:a16="http://schemas.microsoft.com/office/drawing/2014/main" id="{5A5DC82F-1649-45DD-A234-D550EA85C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矩形 7">
            <a:extLst>
              <a:ext uri="{FF2B5EF4-FFF2-40B4-BE49-F238E27FC236}">
                <a16:creationId xmlns:a16="http://schemas.microsoft.com/office/drawing/2014/main" id="{90145DC9-CA4D-4222-B34A-72320A5C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1555751"/>
            <a:ext cx="5081587" cy="437261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36CCF9-F811-45F4-94E5-9758A9326640}"/>
              </a:ext>
            </a:extLst>
          </p:cNvPr>
          <p:cNvSpPr/>
          <p:nvPr/>
        </p:nvSpPr>
        <p:spPr bwMode="auto">
          <a:xfrm>
            <a:off x="6473698" y="178838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B33BD90-0B33-4891-9BA8-AEAA11C7BB95}"/>
              </a:ext>
            </a:extLst>
          </p:cNvPr>
          <p:cNvSpPr/>
          <p:nvPr/>
        </p:nvSpPr>
        <p:spPr bwMode="auto">
          <a:xfrm>
            <a:off x="5534691" y="1793150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5328B1F-1FF0-45C4-949C-0941E5404299}"/>
              </a:ext>
            </a:extLst>
          </p:cNvPr>
          <p:cNvSpPr/>
          <p:nvPr/>
        </p:nvSpPr>
        <p:spPr bwMode="auto">
          <a:xfrm>
            <a:off x="6443189" y="3343093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DF45A5-3D11-4816-A6A5-0DC9A1360BF3}"/>
              </a:ext>
            </a:extLst>
          </p:cNvPr>
          <p:cNvSpPr/>
          <p:nvPr/>
        </p:nvSpPr>
        <p:spPr bwMode="auto">
          <a:xfrm>
            <a:off x="5521325" y="334309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0957F4-AF24-4B8E-A220-3EDA42C2CAC6}"/>
              </a:ext>
            </a:extLst>
          </p:cNvPr>
          <p:cNvSpPr/>
          <p:nvPr/>
        </p:nvSpPr>
        <p:spPr bwMode="auto">
          <a:xfrm>
            <a:off x="6443189" y="412559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83D0D16-A011-4292-8FF5-83DD5BA42206}"/>
              </a:ext>
            </a:extLst>
          </p:cNvPr>
          <p:cNvSpPr/>
          <p:nvPr/>
        </p:nvSpPr>
        <p:spPr bwMode="auto">
          <a:xfrm>
            <a:off x="5521325" y="411646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F222289-50F5-49F0-85D7-E75348E73EAC}"/>
              </a:ext>
            </a:extLst>
          </p:cNvPr>
          <p:cNvSpPr/>
          <p:nvPr/>
        </p:nvSpPr>
        <p:spPr bwMode="auto">
          <a:xfrm>
            <a:off x="6443189" y="4899644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D69B839-B31E-421A-AEE4-B0982E6B9050}"/>
              </a:ext>
            </a:extLst>
          </p:cNvPr>
          <p:cNvSpPr/>
          <p:nvPr/>
        </p:nvSpPr>
        <p:spPr bwMode="auto">
          <a:xfrm>
            <a:off x="5527200" y="4899644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58A9BB3-D39D-4521-AD78-49C7F3AC2AC8}"/>
              </a:ext>
            </a:extLst>
          </p:cNvPr>
          <p:cNvSpPr/>
          <p:nvPr/>
        </p:nvSpPr>
        <p:spPr bwMode="auto">
          <a:xfrm>
            <a:off x="6443189" y="2569045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D5555DD-5F9B-48AD-BD23-43B97EA41464}"/>
              </a:ext>
            </a:extLst>
          </p:cNvPr>
          <p:cNvSpPr/>
          <p:nvPr/>
        </p:nvSpPr>
        <p:spPr bwMode="auto">
          <a:xfrm>
            <a:off x="5521325" y="256904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1779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1">
            <a:extLst>
              <a:ext uri="{FF2B5EF4-FFF2-40B4-BE49-F238E27FC236}">
                <a16:creationId xmlns:a16="http://schemas.microsoft.com/office/drawing/2014/main" id="{26587CB1-D5F1-4A61-AB1D-CBF84CBD31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39" name="!!矩形 5">
            <a:extLst>
              <a:ext uri="{FF2B5EF4-FFF2-40B4-BE49-F238E27FC236}">
                <a16:creationId xmlns:a16="http://schemas.microsoft.com/office/drawing/2014/main" id="{E2CE095D-0F1E-4363-A258-D607E0DAF5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0" name="!!矩形 6">
            <a:extLst>
              <a:ext uri="{FF2B5EF4-FFF2-40B4-BE49-F238E27FC236}">
                <a16:creationId xmlns:a16="http://schemas.microsoft.com/office/drawing/2014/main" id="{84815156-DBCD-427A-A165-3AD500DCC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941" name="矩形 7">
            <a:extLst>
              <a:ext uri="{FF2B5EF4-FFF2-40B4-BE49-F238E27FC236}">
                <a16:creationId xmlns:a16="http://schemas.microsoft.com/office/drawing/2014/main" id="{7B43D87A-777B-4B7E-8212-A4F11D3340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354138"/>
            <a:ext cx="7600950" cy="527050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96007720-A4CD-4119-A764-3B5151C5C117}"/>
              </a:ext>
            </a:extLst>
          </p:cNvPr>
          <p:cNvSpPr/>
          <p:nvPr/>
        </p:nvSpPr>
        <p:spPr bwMode="auto">
          <a:xfrm>
            <a:off x="2852738" y="5061504"/>
            <a:ext cx="1123950" cy="12001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1A1E1CE7-B42A-4513-9FBB-D3E63008F19D}"/>
              </a:ext>
            </a:extLst>
          </p:cNvPr>
          <p:cNvSpPr/>
          <p:nvPr/>
        </p:nvSpPr>
        <p:spPr bwMode="auto">
          <a:xfrm>
            <a:off x="4248151" y="5061504"/>
            <a:ext cx="4913312" cy="119856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4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66CE08CA-58CE-45F2-847D-9EB07E356135}"/>
              </a:ext>
            </a:extLst>
          </p:cNvPr>
          <p:cNvSpPr/>
          <p:nvPr/>
        </p:nvSpPr>
        <p:spPr bwMode="auto">
          <a:xfrm>
            <a:off x="6320157" y="1558718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A2DB175A-1295-446A-9C41-F949A9EE4489}"/>
              </a:ext>
            </a:extLst>
          </p:cNvPr>
          <p:cNvSpPr/>
          <p:nvPr/>
        </p:nvSpPr>
        <p:spPr bwMode="auto">
          <a:xfrm>
            <a:off x="5381150" y="1563481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CFBF065C-14AD-4208-ADE6-D57E9BE0454B}"/>
              </a:ext>
            </a:extLst>
          </p:cNvPr>
          <p:cNvSpPr/>
          <p:nvPr/>
        </p:nvSpPr>
        <p:spPr bwMode="auto">
          <a:xfrm>
            <a:off x="6320157" y="242930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83F87668-D086-4E60-9623-D005662C50E9}"/>
              </a:ext>
            </a:extLst>
          </p:cNvPr>
          <p:cNvSpPr/>
          <p:nvPr/>
        </p:nvSpPr>
        <p:spPr bwMode="auto">
          <a:xfrm>
            <a:off x="5398293" y="2429306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284550D2-9305-4EC9-BA0D-86D1EB352387}"/>
              </a:ext>
            </a:extLst>
          </p:cNvPr>
          <p:cNvSpPr/>
          <p:nvPr/>
        </p:nvSpPr>
        <p:spPr bwMode="auto">
          <a:xfrm>
            <a:off x="6320157" y="4175497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B7426D1A-8554-4562-A6BD-27E422E1D0C3}"/>
              </a:ext>
            </a:extLst>
          </p:cNvPr>
          <p:cNvSpPr/>
          <p:nvPr/>
        </p:nvSpPr>
        <p:spPr bwMode="auto">
          <a:xfrm>
            <a:off x="5398293" y="416636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3478F80-60DB-4E81-9C23-B29081FF8473}"/>
              </a:ext>
            </a:extLst>
          </p:cNvPr>
          <p:cNvSpPr/>
          <p:nvPr/>
        </p:nvSpPr>
        <p:spPr bwMode="auto">
          <a:xfrm>
            <a:off x="6320157" y="331251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A810713E-5859-4237-9BD8-B462722FA25A}"/>
              </a:ext>
            </a:extLst>
          </p:cNvPr>
          <p:cNvSpPr/>
          <p:nvPr/>
        </p:nvSpPr>
        <p:spPr bwMode="auto">
          <a:xfrm>
            <a:off x="5398293" y="330338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>
            <a:extLst>
              <a:ext uri="{FF2B5EF4-FFF2-40B4-BE49-F238E27FC236}">
                <a16:creationId xmlns:a16="http://schemas.microsoft.com/office/drawing/2014/main" id="{54C06ED6-1496-4AD3-AB1C-8F653BF10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7886" y="-12179361"/>
            <a:ext cx="29274118" cy="29143442"/>
          </a:xfrm>
          <a:prstGeom prst="rect">
            <a:avLst/>
          </a:prstGeom>
        </p:spPr>
      </p:pic>
      <p:sp>
        <p:nvSpPr>
          <p:cNvPr id="15" name="矩形 7">
            <a:extLst>
              <a:ext uri="{FF2B5EF4-FFF2-40B4-BE49-F238E27FC236}">
                <a16:creationId xmlns:a16="http://schemas.microsoft.com/office/drawing/2014/main" id="{018D53EF-652D-4393-B8D1-DDCA5AC264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77787" y="1803706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35842" name="!!Oval 5">
            <a:extLst>
              <a:ext uri="{FF2B5EF4-FFF2-40B4-BE49-F238E27FC236}">
                <a16:creationId xmlns:a16="http://schemas.microsoft.com/office/drawing/2014/main" id="{73F7E1AD-32E8-490C-BD85-B7B0D2E03F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3" name="!!Oval 5">
            <a:extLst>
              <a:ext uri="{FF2B5EF4-FFF2-40B4-BE49-F238E27FC236}">
                <a16:creationId xmlns:a16="http://schemas.microsoft.com/office/drawing/2014/main" id="{C9B40488-1EC2-4D52-9CA1-53ECC35228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4" name="矩形 4">
            <a:extLst>
              <a:ext uri="{FF2B5EF4-FFF2-40B4-BE49-F238E27FC236}">
                <a16:creationId xmlns:a16="http://schemas.microsoft.com/office/drawing/2014/main" id="{ABE19EC6-BF1E-4BFA-961C-7D8DB452CC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fld id="{F61AAA5A-DF95-4AFC-AD36-D31D48AE968D}" type="slidenum">
              <a: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t>35</a:t>
            </a:fld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35847" name="!!Oval 5">
            <a:extLst>
              <a:ext uri="{FF2B5EF4-FFF2-40B4-BE49-F238E27FC236}">
                <a16:creationId xmlns:a16="http://schemas.microsoft.com/office/drawing/2014/main" id="{5C84D538-1744-490D-B1E4-1AA6045F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8" name="!!Oval 5">
            <a:extLst>
              <a:ext uri="{FF2B5EF4-FFF2-40B4-BE49-F238E27FC236}">
                <a16:creationId xmlns:a16="http://schemas.microsoft.com/office/drawing/2014/main" id="{4A6451D3-3862-445C-9687-155F712AC91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35849" name="!!Oval 5">
            <a:extLst>
              <a:ext uri="{FF2B5EF4-FFF2-40B4-BE49-F238E27FC236}">
                <a16:creationId xmlns:a16="http://schemas.microsoft.com/office/drawing/2014/main" id="{F27E94F2-CB62-448B-81E9-01A214D41A5F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  <a:sym typeface="Calibri" panose="020F0502020204030204" pitchFamily="34" charset="0"/>
            </a:endParaRPr>
          </a:p>
        </p:txBody>
      </p:sp>
      <p:sp>
        <p:nvSpPr>
          <p:cNvPr id="12" name="矩形: 圓角 18">
            <a:extLst>
              <a:ext uri="{FF2B5EF4-FFF2-40B4-BE49-F238E27FC236}">
                <a16:creationId xmlns:a16="http://schemas.microsoft.com/office/drawing/2014/main" id="{38F22983-121B-4C94-B490-B7C6EE06287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            Conclusion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微软雅黑" panose="020B0503020204020204" pitchFamily="34" charset="-122"/>
            </a:endParaRPr>
          </a:p>
        </p:txBody>
      </p:sp>
      <p:sp>
        <p:nvSpPr>
          <p:cNvPr id="13" name="矩形: 圓角 1">
            <a:extLst>
              <a:ext uri="{FF2B5EF4-FFF2-40B4-BE49-F238E27FC236}">
                <a16:creationId xmlns:a16="http://schemas.microsoft.com/office/drawing/2014/main" id="{F44303D1-403F-41FE-B03B-66D2915387B9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Calibri" panose="020F0502020204030204" pitchFamily="34" charset="0"/>
              </a:rPr>
              <a:t>05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988103B9-A2B0-42D3-A301-8119AE2C33ED}"/>
              </a:ext>
            </a:extLst>
          </p:cNvPr>
          <p:cNvSpPr txBox="1"/>
          <p:nvPr/>
        </p:nvSpPr>
        <p:spPr>
          <a:xfrm>
            <a:off x="2985943" y="79375"/>
            <a:ext cx="89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(1/1)</a:t>
            </a:r>
            <a:endParaRPr kumimoji="0" lang="zh-TW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2568883-1994-4F85-B516-4D349076C7C0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94841DB-2CB2-4993-B6C1-03B5F3E5E0EA}"/>
              </a:ext>
            </a:extLst>
          </p:cNvPr>
          <p:cNvSpPr txBox="1"/>
          <p:nvPr/>
        </p:nvSpPr>
        <p:spPr>
          <a:xfrm>
            <a:off x="624568" y="1658719"/>
            <a:ext cx="1093751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multi-scale local-global representation learning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image restoration model Restormer.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</a:t>
            </a:r>
            <a:r>
              <a:rPr lang="en-US" altLang="zh-TW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Dconv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 transposed attention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(MDTA) module which is capable of aggregating local and non-local pixel interactions.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Gated-</a:t>
            </a:r>
            <a:r>
              <a:rPr lang="en-US" altLang="zh-TW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Dconv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feed-forward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(GDFN) that performs controlled feature transformation.</a:t>
            </a:r>
          </a:p>
          <a:p>
            <a:pPr marL="914400" lvl="1" indent="-457200">
              <a:buFont typeface="Wingdings" panose="05000000000000000000" pitchFamily="2" charset="2"/>
              <a:buChar char="Ø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State-of-the-art performance on 16 datasets for 4 different restoration tasks.</a:t>
            </a:r>
          </a:p>
        </p:txBody>
      </p:sp>
    </p:spTree>
    <p:extLst>
      <p:ext uri="{BB962C8B-B14F-4D97-AF65-F5344CB8AC3E}">
        <p14:creationId xmlns:p14="http://schemas.microsoft.com/office/powerpoint/2010/main" val="3832898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 shadeToTitle="1">
        <a:gradFill rotWithShape="1">
          <a:gsLst>
            <a:gs pos="0">
              <a:srgbClr val="1F4E79"/>
            </a:gs>
            <a:gs pos="100000">
              <a:srgbClr val="2A3D52"/>
            </a:gs>
          </a:gsLst>
          <a:path path="shap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F113D737-3D4A-4C99-A677-B2658B5D4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6362" y="1712597"/>
            <a:ext cx="1365622" cy="1359526"/>
          </a:xfrm>
          <a:prstGeom prst="rect">
            <a:avLst/>
          </a:prstGeom>
        </p:spPr>
      </p:pic>
      <p:sp>
        <p:nvSpPr>
          <p:cNvPr id="9" name="矩形 7">
            <a:extLst>
              <a:ext uri="{FF2B5EF4-FFF2-40B4-BE49-F238E27FC236}">
                <a16:creationId xmlns:a16="http://schemas.microsoft.com/office/drawing/2014/main" id="{6C1ACE7F-1FEA-403B-B4B7-8A2BCF8A2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8294" y="1942519"/>
            <a:ext cx="901762" cy="899684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rPr>
              <a:t> 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sp>
        <p:nvSpPr>
          <p:cNvPr id="44036" name="矩形 3">
            <a:extLst>
              <a:ext uri="{FF2B5EF4-FFF2-40B4-BE49-F238E27FC236}">
                <a16:creationId xmlns:a16="http://schemas.microsoft.com/office/drawing/2014/main" id="{ED24482E-D12A-4EAB-A522-F9331B85B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0709" y="3123066"/>
            <a:ext cx="6543778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5400" b="1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Thanks for Listening</a:t>
            </a:r>
            <a:endParaRPr lang="zh-CN" altLang="en-US" sz="1800" dirty="0">
              <a:solidFill>
                <a:schemeClr val="bg1"/>
              </a:solidFill>
              <a:latin typeface="Calisto MT" panose="02040603050505030304" pitchFamily="18" charset="0"/>
            </a:endParaRPr>
          </a:p>
        </p:txBody>
      </p:sp>
      <p:sp>
        <p:nvSpPr>
          <p:cNvPr id="44038" name="矩形 8">
            <a:extLst>
              <a:ext uri="{FF2B5EF4-FFF2-40B4-BE49-F238E27FC236}">
                <a16:creationId xmlns:a16="http://schemas.microsoft.com/office/drawing/2014/main" id="{44818BF8-B3BE-407D-8B89-10B6E9C7D6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6521" y="4304625"/>
            <a:ext cx="274530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Student</a:t>
            </a:r>
            <a:r>
              <a:rPr lang="zh-CN" altLang="en-US" sz="2000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Chi-Mao Fan</a:t>
            </a:r>
            <a:endParaRPr lang="zh-CN" altLang="en-US" sz="2000" dirty="0">
              <a:solidFill>
                <a:schemeClr val="bg1"/>
              </a:solidFill>
              <a:latin typeface="Calisto MT" panose="0204060305050503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4039" name="矩形 8">
            <a:extLst>
              <a:ext uri="{FF2B5EF4-FFF2-40B4-BE49-F238E27FC236}">
                <a16:creationId xmlns:a16="http://schemas.microsoft.com/office/drawing/2014/main" id="{25A962C4-AD3C-433E-8794-EA9278DB7E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3434" y="4962964"/>
            <a:ext cx="211147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2000" dirty="0">
                <a:solidFill>
                  <a:schemeClr val="bg1"/>
                </a:solidFill>
                <a:latin typeface="Calisto MT" panose="02040603050505030304" pitchFamily="18" charset="0"/>
                <a:ea typeface="微软雅黑" panose="020B0503020204020204" pitchFamily="34" charset="-122"/>
                <a:sym typeface="微软雅黑" panose="020B0503020204020204" pitchFamily="34" charset="-122"/>
              </a:rPr>
              <a:t>Date : 2021.12.10</a:t>
            </a:r>
            <a:endParaRPr lang="zh-CN" altLang="en-US" sz="2000" dirty="0">
              <a:solidFill>
                <a:schemeClr val="bg1"/>
              </a:solidFill>
              <a:latin typeface="Calisto MT" panose="02040603050505030304" pitchFamily="18" charset="0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1026" name="Picture 2" descr="National Chung Hsing University.svg">
            <a:extLst>
              <a:ext uri="{FF2B5EF4-FFF2-40B4-BE49-F238E27FC236}">
                <a16:creationId xmlns:a16="http://schemas.microsoft.com/office/drawing/2014/main" id="{52F462B5-5B5C-491A-A52F-B866A47ED0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01" t="224" r="28967" b="53069"/>
          <a:stretch/>
        </p:blipFill>
        <p:spPr bwMode="auto">
          <a:xfrm>
            <a:off x="5648294" y="1993667"/>
            <a:ext cx="901763" cy="797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7">
            <a:extLst>
              <a:ext uri="{FF2B5EF4-FFF2-40B4-BE49-F238E27FC236}">
                <a16:creationId xmlns:a16="http://schemas.microsoft.com/office/drawing/2014/main" id="{ACBE7B1A-BBB3-4437-B486-166870494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742" y="-1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矩形: 圓角 18">
            <a:extLst>
              <a:ext uri="{FF2B5EF4-FFF2-40B4-BE49-F238E27FC236}">
                <a16:creationId xmlns:a16="http://schemas.microsoft.com/office/drawing/2014/main" id="{4F7364CC-E884-4C14-88E9-FAB2B1D47C3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Introduction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: 圓角 19">
            <a:extLst>
              <a:ext uri="{FF2B5EF4-FFF2-40B4-BE49-F238E27FC236}">
                <a16:creationId xmlns:a16="http://schemas.microsoft.com/office/drawing/2014/main" id="{AC6D6BE1-F059-4711-8285-542B921947B1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</a:p>
        </p:txBody>
      </p:sp>
      <p:sp>
        <p:nvSpPr>
          <p:cNvPr id="9218" name="!!Oval 5">
            <a:extLst>
              <a:ext uri="{FF2B5EF4-FFF2-40B4-BE49-F238E27FC236}">
                <a16:creationId xmlns:a16="http://schemas.microsoft.com/office/drawing/2014/main" id="{85D91AEB-9095-432C-A2F1-02571392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19" name="!!Oval 5">
            <a:extLst>
              <a:ext uri="{FF2B5EF4-FFF2-40B4-BE49-F238E27FC236}">
                <a16:creationId xmlns:a16="http://schemas.microsoft.com/office/drawing/2014/main" id="{632A8157-F8E7-42DE-ABC1-868DE4C5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0" name="!!矩形 4">
            <a:extLst>
              <a:ext uri="{FF2B5EF4-FFF2-40B4-BE49-F238E27FC236}">
                <a16:creationId xmlns:a16="http://schemas.microsoft.com/office/drawing/2014/main" id="{DAC93CBF-7659-4CA7-9A76-9A6401E67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E9664617-8676-41EE-8B58-0B660A417C05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4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3" name="!!Oval 5">
            <a:extLst>
              <a:ext uri="{FF2B5EF4-FFF2-40B4-BE49-F238E27FC236}">
                <a16:creationId xmlns:a16="http://schemas.microsoft.com/office/drawing/2014/main" id="{BD9F62FD-028D-4BED-B663-BE31100C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4" name="!!Oval 5">
            <a:extLst>
              <a:ext uri="{FF2B5EF4-FFF2-40B4-BE49-F238E27FC236}">
                <a16:creationId xmlns:a16="http://schemas.microsoft.com/office/drawing/2014/main" id="{235BB2A1-4717-46B6-9B52-BDF29D59BBC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5" name="!!Oval 5">
            <a:extLst>
              <a:ext uri="{FF2B5EF4-FFF2-40B4-BE49-F238E27FC236}">
                <a16:creationId xmlns:a16="http://schemas.microsoft.com/office/drawing/2014/main" id="{EA3FFDB0-349B-4349-BE28-A9CCBCF23F3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AC48BA-B544-4ECF-A5C3-A7EFACE02A25}"/>
              </a:ext>
            </a:extLst>
          </p:cNvPr>
          <p:cNvSpPr txBox="1"/>
          <p:nvPr/>
        </p:nvSpPr>
        <p:spPr>
          <a:xfrm>
            <a:off x="3103222" y="79375"/>
            <a:ext cx="1046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(1/3)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881E29F9-3E1B-44E5-B38E-796888F24621}"/>
              </a:ext>
            </a:extLst>
          </p:cNvPr>
          <p:cNvSpPr txBox="1"/>
          <p:nvPr/>
        </p:nvSpPr>
        <p:spPr>
          <a:xfrm>
            <a:off x="624568" y="798286"/>
            <a:ext cx="1085305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restoration is the task of recovering a clean image from its degraded version. Some examples of degradation such as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Image Deblurring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Deraining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Denoising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etc. 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6B3E25E0-0B17-4062-A6A9-FFA262B808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45" t="12898" r="3385" b="54534"/>
          <a:stretch/>
        </p:blipFill>
        <p:spPr>
          <a:xfrm>
            <a:off x="802380" y="2169329"/>
            <a:ext cx="4402880" cy="2217717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F82F791-1FA3-46C7-A8F9-44C2C4B4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245" t="45534" r="3385" b="35191"/>
          <a:stretch/>
        </p:blipFill>
        <p:spPr>
          <a:xfrm>
            <a:off x="5978509" y="4595476"/>
            <a:ext cx="5400000" cy="160981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BE2B5FDF-5C7A-4318-80E8-AB671EB6A8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931" t="64432" r="2788" b="14026"/>
          <a:stretch/>
        </p:blipFill>
        <p:spPr>
          <a:xfrm>
            <a:off x="403222" y="4522811"/>
            <a:ext cx="5400000" cy="1755140"/>
          </a:xfrm>
          <a:prstGeom prst="rect">
            <a:avLst/>
          </a:prstGeom>
        </p:spPr>
      </p:pic>
      <p:grpSp>
        <p:nvGrpSpPr>
          <p:cNvPr id="8" name="群組 7">
            <a:extLst>
              <a:ext uri="{FF2B5EF4-FFF2-40B4-BE49-F238E27FC236}">
                <a16:creationId xmlns:a16="http://schemas.microsoft.com/office/drawing/2014/main" id="{B672DF93-ADA3-4A0E-8F35-5AD10A896240}"/>
              </a:ext>
            </a:extLst>
          </p:cNvPr>
          <p:cNvGrpSpPr/>
          <p:nvPr/>
        </p:nvGrpSpPr>
        <p:grpSpPr>
          <a:xfrm>
            <a:off x="5978509" y="2475778"/>
            <a:ext cx="5372928" cy="1747694"/>
            <a:chOff x="6176916" y="4555352"/>
            <a:chExt cx="5372928" cy="1747694"/>
          </a:xfrm>
        </p:grpSpPr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0BED6B4A-12A5-48DC-8E66-8D332716F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6916" y="4555352"/>
              <a:ext cx="2621541" cy="1747694"/>
            </a:xfrm>
            <a:prstGeom prst="rect">
              <a:avLst/>
            </a:prstGeom>
          </p:spPr>
        </p:pic>
        <p:pic>
          <p:nvPicPr>
            <p:cNvPr id="21" name="圖片 20">
              <a:extLst>
                <a:ext uri="{FF2B5EF4-FFF2-40B4-BE49-F238E27FC236}">
                  <a16:creationId xmlns:a16="http://schemas.microsoft.com/office/drawing/2014/main" id="{1DCEB4E7-D315-43FF-954F-7EEFF912DAB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2051" y="4560557"/>
              <a:ext cx="2567793" cy="17118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24543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圓角 18">
            <a:extLst>
              <a:ext uri="{FF2B5EF4-FFF2-40B4-BE49-F238E27FC236}">
                <a16:creationId xmlns:a16="http://schemas.microsoft.com/office/drawing/2014/main" id="{4F7364CC-E884-4C14-88E9-FAB2B1D47C3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Introduction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: 圓角 19">
            <a:extLst>
              <a:ext uri="{FF2B5EF4-FFF2-40B4-BE49-F238E27FC236}">
                <a16:creationId xmlns:a16="http://schemas.microsoft.com/office/drawing/2014/main" id="{AC6D6BE1-F059-4711-8285-542B921947B1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</a:p>
        </p:txBody>
      </p:sp>
      <p:sp>
        <p:nvSpPr>
          <p:cNvPr id="9218" name="!!Oval 5">
            <a:extLst>
              <a:ext uri="{FF2B5EF4-FFF2-40B4-BE49-F238E27FC236}">
                <a16:creationId xmlns:a16="http://schemas.microsoft.com/office/drawing/2014/main" id="{85D91AEB-9095-432C-A2F1-02571392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19" name="!!Oval 5">
            <a:extLst>
              <a:ext uri="{FF2B5EF4-FFF2-40B4-BE49-F238E27FC236}">
                <a16:creationId xmlns:a16="http://schemas.microsoft.com/office/drawing/2014/main" id="{632A8157-F8E7-42DE-ABC1-868DE4C5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0" name="!!矩形 4">
            <a:extLst>
              <a:ext uri="{FF2B5EF4-FFF2-40B4-BE49-F238E27FC236}">
                <a16:creationId xmlns:a16="http://schemas.microsoft.com/office/drawing/2014/main" id="{DAC93CBF-7659-4CA7-9A76-9A6401E67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E9664617-8676-41EE-8B58-0B660A417C05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5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3" name="!!Oval 5">
            <a:extLst>
              <a:ext uri="{FF2B5EF4-FFF2-40B4-BE49-F238E27FC236}">
                <a16:creationId xmlns:a16="http://schemas.microsoft.com/office/drawing/2014/main" id="{BD9F62FD-028D-4BED-B663-BE31100C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4" name="!!Oval 5">
            <a:extLst>
              <a:ext uri="{FF2B5EF4-FFF2-40B4-BE49-F238E27FC236}">
                <a16:creationId xmlns:a16="http://schemas.microsoft.com/office/drawing/2014/main" id="{235BB2A1-4717-46B6-9B52-BDF29D59BBC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5" name="!!Oval 5">
            <a:extLst>
              <a:ext uri="{FF2B5EF4-FFF2-40B4-BE49-F238E27FC236}">
                <a16:creationId xmlns:a16="http://schemas.microsoft.com/office/drawing/2014/main" id="{EA3FFDB0-349B-4349-BE28-A9CCBCF23F3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AC48BA-B544-4ECF-A5C3-A7EFACE02A25}"/>
              </a:ext>
            </a:extLst>
          </p:cNvPr>
          <p:cNvSpPr txBox="1"/>
          <p:nvPr/>
        </p:nvSpPr>
        <p:spPr>
          <a:xfrm>
            <a:off x="3103222" y="79375"/>
            <a:ext cx="1046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(2/3)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E7659EB-A692-47FE-ACED-368CE06F7B72}"/>
              </a:ext>
            </a:extLst>
          </p:cNvPr>
          <p:cNvSpPr txBox="1"/>
          <p:nvPr/>
        </p:nvSpPr>
        <p:spPr>
          <a:xfrm>
            <a:off x="624568" y="798286"/>
            <a:ext cx="110641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Transformer</a:t>
            </a:r>
            <a:r>
              <a:rPr lang="en-US" altLang="zh-TW" sz="3200" dirty="0">
                <a:solidFill>
                  <a:srgbClr val="29425F"/>
                </a:solidFill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endParaRPr lang="zh-TW" altLang="en-US" sz="3200" dirty="0">
              <a:solidFill>
                <a:srgbClr val="29425F"/>
              </a:solidFill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47486CA-E231-46F4-BB67-A40FAC7264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77" t="15948" r="21462" b="47295"/>
          <a:stretch/>
        </p:blipFill>
        <p:spPr>
          <a:xfrm>
            <a:off x="936016" y="1658719"/>
            <a:ext cx="10441298" cy="3711805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4FD5577F-ADDB-43DF-8B7A-DC37E4071B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12" t="19070" r="21693" b="24186"/>
          <a:stretch/>
        </p:blipFill>
        <p:spPr>
          <a:xfrm>
            <a:off x="1319458" y="1309722"/>
            <a:ext cx="9674414" cy="5324441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4979DF-E8BC-4C0D-884A-72747A7CFBE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0208" t="19423" r="20729" b="27962"/>
          <a:stretch/>
        </p:blipFill>
        <p:spPr>
          <a:xfrm>
            <a:off x="1198128" y="1487476"/>
            <a:ext cx="9799639" cy="4910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7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7">
            <a:extLst>
              <a:ext uri="{FF2B5EF4-FFF2-40B4-BE49-F238E27FC236}">
                <a16:creationId xmlns:a16="http://schemas.microsoft.com/office/drawing/2014/main" id="{ACBE7B1A-BBB3-4437-B486-166870494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矩形: 圓角 18">
            <a:extLst>
              <a:ext uri="{FF2B5EF4-FFF2-40B4-BE49-F238E27FC236}">
                <a16:creationId xmlns:a16="http://schemas.microsoft.com/office/drawing/2014/main" id="{4F7364CC-E884-4C14-88E9-FAB2B1D47C37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Introduction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: 圓角 19">
            <a:extLst>
              <a:ext uri="{FF2B5EF4-FFF2-40B4-BE49-F238E27FC236}">
                <a16:creationId xmlns:a16="http://schemas.microsoft.com/office/drawing/2014/main" id="{AC6D6BE1-F059-4711-8285-542B921947B1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</a:p>
        </p:txBody>
      </p:sp>
      <p:sp>
        <p:nvSpPr>
          <p:cNvPr id="9218" name="!!Oval 5">
            <a:extLst>
              <a:ext uri="{FF2B5EF4-FFF2-40B4-BE49-F238E27FC236}">
                <a16:creationId xmlns:a16="http://schemas.microsoft.com/office/drawing/2014/main" id="{85D91AEB-9095-432C-A2F1-025713929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19" name="!!Oval 5">
            <a:extLst>
              <a:ext uri="{FF2B5EF4-FFF2-40B4-BE49-F238E27FC236}">
                <a16:creationId xmlns:a16="http://schemas.microsoft.com/office/drawing/2014/main" id="{632A8157-F8E7-42DE-ABC1-868DE4C59C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0" name="!!矩形 4">
            <a:extLst>
              <a:ext uri="{FF2B5EF4-FFF2-40B4-BE49-F238E27FC236}">
                <a16:creationId xmlns:a16="http://schemas.microsoft.com/office/drawing/2014/main" id="{DAC93CBF-7659-4CA7-9A76-9A6401E67A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E9664617-8676-41EE-8B58-0B660A417C05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6</a:t>
            </a:fld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223" name="!!Oval 5">
            <a:extLst>
              <a:ext uri="{FF2B5EF4-FFF2-40B4-BE49-F238E27FC236}">
                <a16:creationId xmlns:a16="http://schemas.microsoft.com/office/drawing/2014/main" id="{BD9F62FD-028D-4BED-B663-BE31100CC2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4" name="!!Oval 5">
            <a:extLst>
              <a:ext uri="{FF2B5EF4-FFF2-40B4-BE49-F238E27FC236}">
                <a16:creationId xmlns:a16="http://schemas.microsoft.com/office/drawing/2014/main" id="{235BB2A1-4717-46B6-9B52-BDF29D59BBC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9225" name="!!Oval 5">
            <a:extLst>
              <a:ext uri="{FF2B5EF4-FFF2-40B4-BE49-F238E27FC236}">
                <a16:creationId xmlns:a16="http://schemas.microsoft.com/office/drawing/2014/main" id="{EA3FFDB0-349B-4349-BE28-A9CCBCF23F3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34AC48BA-B544-4ECF-A5C3-A7EFACE02A25}"/>
              </a:ext>
            </a:extLst>
          </p:cNvPr>
          <p:cNvSpPr txBox="1"/>
          <p:nvPr/>
        </p:nvSpPr>
        <p:spPr>
          <a:xfrm>
            <a:off x="3103222" y="79375"/>
            <a:ext cx="1046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(3/3)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847B7DF-BD02-40C1-BB99-E14613D1D211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Contribution</a:t>
            </a:r>
            <a:endParaRPr lang="zh-TW" altLang="en-US" sz="3200" dirty="0">
              <a:solidFill>
                <a:srgbClr val="29425F"/>
              </a:solidFill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99BBB3D-1D22-4503-B690-892B2C8D99C6}"/>
              </a:ext>
            </a:extLst>
          </p:cNvPr>
          <p:cNvSpPr txBox="1"/>
          <p:nvPr/>
        </p:nvSpPr>
        <p:spPr>
          <a:xfrm>
            <a:off x="624568" y="1658719"/>
            <a:ext cx="1093103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multi-scale local-global representation learning 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image restoration model Restormer.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Multi-</a:t>
            </a:r>
            <a:r>
              <a:rPr lang="en-US" altLang="zh-TW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Dconv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head transposed attention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(MDTA) module which is capable of aggregating local and non-local pixel interactions.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new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Gated-</a:t>
            </a:r>
            <a:r>
              <a:rPr lang="en-US" altLang="zh-TW" sz="26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Dconv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feed-forward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network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(GDFN) that performs controlled feature transformation.</a:t>
            </a:r>
          </a:p>
          <a:p>
            <a:pPr marL="914400" lvl="1" indent="-457200">
              <a:buFont typeface="Wingdings" panose="05000000000000000000" pitchFamily="2" charset="2"/>
              <a:buChar char="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Wingdings" panose="05000000000000000000" pitchFamily="2" charset="2"/>
              <a:buChar char="Ø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</a:t>
            </a:r>
            <a:r>
              <a:rPr lang="en-US" altLang="zh-TW" sz="2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progressive learning</a:t>
            </a: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which behaves in a similar to curriculum learning.</a:t>
            </a:r>
          </a:p>
        </p:txBody>
      </p:sp>
    </p:spTree>
    <p:extLst>
      <p:ext uri="{BB962C8B-B14F-4D97-AF65-F5344CB8AC3E}">
        <p14:creationId xmlns:p14="http://schemas.microsoft.com/office/powerpoint/2010/main" val="120888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1">
            <a:extLst>
              <a:ext uri="{FF2B5EF4-FFF2-40B4-BE49-F238E27FC236}">
                <a16:creationId xmlns:a16="http://schemas.microsoft.com/office/drawing/2014/main" id="{246C01BE-43BF-4EEF-ADDF-BFB7B6512A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TextBox 6">
            <a:extLst>
              <a:ext uri="{FF2B5EF4-FFF2-40B4-BE49-F238E27FC236}">
                <a16:creationId xmlns:a16="http://schemas.microsoft.com/office/drawing/2014/main" id="{E4E247A4-0C10-4368-B6E1-2830E27BCF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03400" y="1195388"/>
            <a:ext cx="25574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Outline</a:t>
            </a:r>
            <a:endParaRPr lang="zh-CN" altLang="en-US" sz="1800">
              <a:latin typeface="Arial" panose="020B0604020202020204" pitchFamily="34" charset="0"/>
            </a:endParaRPr>
          </a:p>
        </p:txBody>
      </p:sp>
      <p:sp>
        <p:nvSpPr>
          <p:cNvPr id="5124" name="!!矩形 5">
            <a:extLst>
              <a:ext uri="{FF2B5EF4-FFF2-40B4-BE49-F238E27FC236}">
                <a16:creationId xmlns:a16="http://schemas.microsoft.com/office/drawing/2014/main" id="{2052154C-8483-460E-8BED-ECAAF9B378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5" name="!!矩形 6">
            <a:extLst>
              <a:ext uri="{FF2B5EF4-FFF2-40B4-BE49-F238E27FC236}">
                <a16:creationId xmlns:a16="http://schemas.microsoft.com/office/drawing/2014/main" id="{5A5DC82F-1649-45DD-A234-D550EA85C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chemeClr val="bg1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26" name="矩形 7">
            <a:extLst>
              <a:ext uri="{FF2B5EF4-FFF2-40B4-BE49-F238E27FC236}">
                <a16:creationId xmlns:a16="http://schemas.microsoft.com/office/drawing/2014/main" id="{90145DC9-CA4D-4222-B34A-72320A5CA1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6363" y="1555751"/>
            <a:ext cx="5081587" cy="437261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6A36CCF9-F811-45F4-94E5-9758A9326640}"/>
              </a:ext>
            </a:extLst>
          </p:cNvPr>
          <p:cNvSpPr/>
          <p:nvPr/>
        </p:nvSpPr>
        <p:spPr bwMode="auto">
          <a:xfrm>
            <a:off x="6473698" y="1788387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5B33BD90-0B33-4891-9BA8-AEAA11C7BB95}"/>
              </a:ext>
            </a:extLst>
          </p:cNvPr>
          <p:cNvSpPr/>
          <p:nvPr/>
        </p:nvSpPr>
        <p:spPr bwMode="auto">
          <a:xfrm>
            <a:off x="5534691" y="1793150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F5328B1F-1FF0-45C4-949C-0941E5404299}"/>
              </a:ext>
            </a:extLst>
          </p:cNvPr>
          <p:cNvSpPr/>
          <p:nvPr/>
        </p:nvSpPr>
        <p:spPr bwMode="auto">
          <a:xfrm>
            <a:off x="6443189" y="3343093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34DF45A5-3D11-4816-A6A5-0DC9A1360BF3}"/>
              </a:ext>
            </a:extLst>
          </p:cNvPr>
          <p:cNvSpPr/>
          <p:nvPr/>
        </p:nvSpPr>
        <p:spPr bwMode="auto">
          <a:xfrm>
            <a:off x="5521325" y="3343092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7" name="矩形: 圓角 26">
            <a:extLst>
              <a:ext uri="{FF2B5EF4-FFF2-40B4-BE49-F238E27FC236}">
                <a16:creationId xmlns:a16="http://schemas.microsoft.com/office/drawing/2014/main" id="{E00957F4-AF24-4B8E-A220-3EDA42C2CAC6}"/>
              </a:ext>
            </a:extLst>
          </p:cNvPr>
          <p:cNvSpPr/>
          <p:nvPr/>
        </p:nvSpPr>
        <p:spPr bwMode="auto">
          <a:xfrm>
            <a:off x="6443189" y="412559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F83D0D16-A011-4292-8FF5-83DD5BA42206}"/>
              </a:ext>
            </a:extLst>
          </p:cNvPr>
          <p:cNvSpPr/>
          <p:nvPr/>
        </p:nvSpPr>
        <p:spPr bwMode="auto">
          <a:xfrm>
            <a:off x="5521325" y="411646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FF222289-50F5-49F0-85D7-E75348E73EAC}"/>
              </a:ext>
            </a:extLst>
          </p:cNvPr>
          <p:cNvSpPr/>
          <p:nvPr/>
        </p:nvSpPr>
        <p:spPr bwMode="auto">
          <a:xfrm>
            <a:off x="6443189" y="4899644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2D69B839-B31E-421A-AEE4-B0982E6B9050}"/>
              </a:ext>
            </a:extLst>
          </p:cNvPr>
          <p:cNvSpPr/>
          <p:nvPr/>
        </p:nvSpPr>
        <p:spPr bwMode="auto">
          <a:xfrm>
            <a:off x="5527200" y="4899644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258A9BB3-D39D-4521-AD78-49C7F3AC2AC8}"/>
              </a:ext>
            </a:extLst>
          </p:cNvPr>
          <p:cNvSpPr/>
          <p:nvPr/>
        </p:nvSpPr>
        <p:spPr bwMode="auto">
          <a:xfrm>
            <a:off x="6443189" y="2569045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2D5555DD-5F9B-48AD-BD23-43B97EA41464}"/>
              </a:ext>
            </a:extLst>
          </p:cNvPr>
          <p:cNvSpPr/>
          <p:nvPr/>
        </p:nvSpPr>
        <p:spPr bwMode="auto">
          <a:xfrm>
            <a:off x="5521325" y="2569044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9258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图片 1">
            <a:extLst>
              <a:ext uri="{FF2B5EF4-FFF2-40B4-BE49-F238E27FC236}">
                <a16:creationId xmlns:a16="http://schemas.microsoft.com/office/drawing/2014/main" id="{0417E7E4-3137-479F-B9D4-F6F1FA466D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12192000" cy="662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!!矩形 5">
            <a:extLst>
              <a:ext uri="{FF2B5EF4-FFF2-40B4-BE49-F238E27FC236}">
                <a16:creationId xmlns:a16="http://schemas.microsoft.com/office/drawing/2014/main" id="{6CEFC81A-430D-4D70-9A61-655660908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2688" y="441325"/>
            <a:ext cx="215900" cy="1825625"/>
          </a:xfrm>
          <a:prstGeom prst="rect">
            <a:avLst/>
          </a:prstGeom>
          <a:solidFill>
            <a:srgbClr val="A5A5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4" name="!!矩形 6">
            <a:extLst>
              <a:ext uri="{FF2B5EF4-FFF2-40B4-BE49-F238E27FC236}">
                <a16:creationId xmlns:a16="http://schemas.microsoft.com/office/drawing/2014/main" id="{DA6504B8-42DE-48DC-B287-97FFFF33BB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17650" y="1354138"/>
            <a:ext cx="215900" cy="912812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365" name="矩形 7">
            <a:extLst>
              <a:ext uri="{FF2B5EF4-FFF2-40B4-BE49-F238E27FC236}">
                <a16:creationId xmlns:a16="http://schemas.microsoft.com/office/drawing/2014/main" id="{EFD86559-D461-4DB7-B8E0-2FBAB482F1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1275" y="1354138"/>
            <a:ext cx="7600950" cy="5270500"/>
          </a:xfrm>
          <a:prstGeom prst="rect">
            <a:avLst/>
          </a:prstGeom>
          <a:solidFill>
            <a:schemeClr val="bg1"/>
          </a:solidFill>
          <a:ln w="28575">
            <a:solidFill>
              <a:srgbClr val="205285"/>
            </a:solidFill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A8C8E857-908D-4A9D-BA50-799122609C17}"/>
              </a:ext>
            </a:extLst>
          </p:cNvPr>
          <p:cNvSpPr/>
          <p:nvPr/>
        </p:nvSpPr>
        <p:spPr bwMode="auto">
          <a:xfrm>
            <a:off x="6442077" y="1778000"/>
            <a:ext cx="3495673" cy="647704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Introduction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FAED55E1-F535-45FF-9263-921CB8F8EBBE}"/>
              </a:ext>
            </a:extLst>
          </p:cNvPr>
          <p:cNvSpPr/>
          <p:nvPr/>
        </p:nvSpPr>
        <p:spPr bwMode="auto">
          <a:xfrm>
            <a:off x="5503070" y="1782763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01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20C8F354-3AD2-45D6-BC75-0787A8B8F1CE}"/>
              </a:ext>
            </a:extLst>
          </p:cNvPr>
          <p:cNvSpPr/>
          <p:nvPr/>
        </p:nvSpPr>
        <p:spPr bwMode="auto">
          <a:xfrm>
            <a:off x="4152902" y="2665416"/>
            <a:ext cx="4578350" cy="117254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62E947C1-EDE9-45F6-9E33-DA78F02F8067}"/>
              </a:ext>
            </a:extLst>
          </p:cNvPr>
          <p:cNvSpPr/>
          <p:nvPr/>
        </p:nvSpPr>
        <p:spPr bwMode="auto">
          <a:xfrm>
            <a:off x="6442077" y="4966658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Experiment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9765BA81-B211-40E7-92BA-9F48B3A14953}"/>
              </a:ext>
            </a:extLst>
          </p:cNvPr>
          <p:cNvSpPr/>
          <p:nvPr/>
        </p:nvSpPr>
        <p:spPr bwMode="auto">
          <a:xfrm>
            <a:off x="5520213" y="4957525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04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4" name="矩形: 圓角 33">
            <a:extLst>
              <a:ext uri="{FF2B5EF4-FFF2-40B4-BE49-F238E27FC236}">
                <a16:creationId xmlns:a16="http://schemas.microsoft.com/office/drawing/2014/main" id="{703933B6-D7DB-4A9F-8572-963E0801E8F1}"/>
              </a:ext>
            </a:extLst>
          </p:cNvPr>
          <p:cNvSpPr/>
          <p:nvPr/>
        </p:nvSpPr>
        <p:spPr bwMode="auto">
          <a:xfrm>
            <a:off x="6442077" y="5853869"/>
            <a:ext cx="3495673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Conclusion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矩形: 圓角 34">
            <a:extLst>
              <a:ext uri="{FF2B5EF4-FFF2-40B4-BE49-F238E27FC236}">
                <a16:creationId xmlns:a16="http://schemas.microsoft.com/office/drawing/2014/main" id="{D833D137-0596-49EE-B7EF-25701F804215}"/>
              </a:ext>
            </a:extLst>
          </p:cNvPr>
          <p:cNvSpPr/>
          <p:nvPr/>
        </p:nvSpPr>
        <p:spPr bwMode="auto">
          <a:xfrm>
            <a:off x="5526088" y="5853869"/>
            <a:ext cx="661989" cy="64770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05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38" name="矩形: 圓角 19">
            <a:extLst>
              <a:ext uri="{FF2B5EF4-FFF2-40B4-BE49-F238E27FC236}">
                <a16:creationId xmlns:a16="http://schemas.microsoft.com/office/drawing/2014/main" id="{7F229E62-26D1-41CD-BFAD-A448E186A019}"/>
              </a:ext>
            </a:extLst>
          </p:cNvPr>
          <p:cNvSpPr/>
          <p:nvPr/>
        </p:nvSpPr>
        <p:spPr bwMode="auto">
          <a:xfrm>
            <a:off x="2805114" y="2665416"/>
            <a:ext cx="1123950" cy="1172542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4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8F0C3332-096E-4309-9C5E-460361F13069}"/>
              </a:ext>
            </a:extLst>
          </p:cNvPr>
          <p:cNvSpPr/>
          <p:nvPr/>
        </p:nvSpPr>
        <p:spPr bwMode="auto">
          <a:xfrm>
            <a:off x="6424934" y="4086599"/>
            <a:ext cx="3495673" cy="647703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Method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E854DE3B-9F8C-4458-8DB1-A856A0D83B0D}"/>
              </a:ext>
            </a:extLst>
          </p:cNvPr>
          <p:cNvSpPr/>
          <p:nvPr/>
        </p:nvSpPr>
        <p:spPr bwMode="auto">
          <a:xfrm>
            <a:off x="5503070" y="4077466"/>
            <a:ext cx="661990" cy="642941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46800" rIns="46800" anchor="ctr"/>
          <a:lstStyle/>
          <a:p>
            <a:pPr algn="ctr" eaLnBrk="1" hangingPunct="1">
              <a:defRPr/>
            </a:pPr>
            <a:r>
              <a:rPr lang="en-US" altLang="zh-TW" sz="2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03</a:t>
            </a:r>
            <a:endParaRPr lang="zh-TW" altLang="en-US" sz="26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7">
            <a:extLst>
              <a:ext uri="{FF2B5EF4-FFF2-40B4-BE49-F238E27FC236}">
                <a16:creationId xmlns:a16="http://schemas.microsoft.com/office/drawing/2014/main" id="{B2A8B462-181A-40BD-8B50-5FB9C7CFEE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8642"/>
            <a:ext cx="12192000" cy="6858000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rPr>
              <a:t> </a:t>
            </a:r>
            <a:endParaRPr lang="zh-CN" altLang="zh-CN" sz="1800" dirty="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矩形: 圓角 1">
            <a:extLst>
              <a:ext uri="{FF2B5EF4-FFF2-40B4-BE49-F238E27FC236}">
                <a16:creationId xmlns:a16="http://schemas.microsoft.com/office/drawing/2014/main" id="{5606A39A-FE7C-44C8-8497-45CBFC027F12}"/>
              </a:ext>
            </a:extLst>
          </p:cNvPr>
          <p:cNvSpPr/>
          <p:nvPr/>
        </p:nvSpPr>
        <p:spPr bwMode="auto">
          <a:xfrm>
            <a:off x="43089" y="37870"/>
            <a:ext cx="498475" cy="490197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algn="ctr" eaLnBrk="1" hangingPunct="1">
              <a:defRPr/>
            </a:pPr>
            <a:r>
              <a:rPr lang="en-US" altLang="zh-TW" sz="16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02</a:t>
            </a:r>
          </a:p>
        </p:txBody>
      </p:sp>
      <p:sp>
        <p:nvSpPr>
          <p:cNvPr id="11" name="矩形: 圓角 20">
            <a:extLst>
              <a:ext uri="{FF2B5EF4-FFF2-40B4-BE49-F238E27FC236}">
                <a16:creationId xmlns:a16="http://schemas.microsoft.com/office/drawing/2014/main" id="{CAE6E617-0783-4E4B-9C66-32F11F84CD32}"/>
              </a:ext>
            </a:extLst>
          </p:cNvPr>
          <p:cNvSpPr/>
          <p:nvPr/>
        </p:nvSpPr>
        <p:spPr bwMode="auto">
          <a:xfrm>
            <a:off x="624568" y="33678"/>
            <a:ext cx="4027488" cy="488950"/>
          </a:xfrm>
          <a:prstGeom prst="roundRect">
            <a:avLst/>
          </a:prstGeom>
          <a:solidFill>
            <a:schemeClr val="accent1">
              <a:lumMod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anchor="ctr"/>
          <a:lstStyle/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</a:t>
            </a:r>
            <a:r>
              <a:rPr lang="en-US" altLang="zh-CN" sz="2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Related Work</a:t>
            </a:r>
            <a:endParaRPr lang="zh-CN" altLang="en-US" sz="2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0" name="!!Oval 5">
            <a:extLst>
              <a:ext uri="{FF2B5EF4-FFF2-40B4-BE49-F238E27FC236}">
                <a16:creationId xmlns:a16="http://schemas.microsoft.com/office/drawing/2014/main" id="{03974E94-6964-4602-B7F4-4140D67C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3" y="34925"/>
            <a:ext cx="11488737" cy="889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1" name="!!Oval 5">
            <a:extLst>
              <a:ext uri="{FF2B5EF4-FFF2-40B4-BE49-F238E27FC236}">
                <a16:creationId xmlns:a16="http://schemas.microsoft.com/office/drawing/2014/main" id="{56F9D66D-E6B6-44F6-88ED-9E451994F3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4325" y="6432550"/>
            <a:ext cx="406400" cy="406400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 dirty="0"/>
          </a:p>
        </p:txBody>
      </p:sp>
      <p:sp>
        <p:nvSpPr>
          <p:cNvPr id="17412" name="矩形 4">
            <a:extLst>
              <a:ext uri="{FF2B5EF4-FFF2-40B4-BE49-F238E27FC236}">
                <a16:creationId xmlns:a16="http://schemas.microsoft.com/office/drawing/2014/main" id="{1788018F-31C0-4AB3-8A67-2FCE2918D6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79250" y="6434138"/>
            <a:ext cx="3349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fld id="{96B182CD-FDE8-4F3A-8950-B8AD2E2A73A8}" type="slidenum">
              <a:rPr lang="zh-CN" altLang="en-US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t>9</a:t>
            </a:fld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415" name="!!Oval 5">
            <a:extLst>
              <a:ext uri="{FF2B5EF4-FFF2-40B4-BE49-F238E27FC236}">
                <a16:creationId xmlns:a16="http://schemas.microsoft.com/office/drawing/2014/main" id="{D57ABA5D-0C57-4663-90C7-9D72F7DCEB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6742113"/>
            <a:ext cx="11688763" cy="9683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6" name="!!Oval 5">
            <a:extLst>
              <a:ext uri="{FF2B5EF4-FFF2-40B4-BE49-F238E27FC236}">
                <a16:creationId xmlns:a16="http://schemas.microsoft.com/office/drawing/2014/main" id="{4B5EE063-ABDE-470C-A337-04199452713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912226" y="3144837"/>
            <a:ext cx="6381750" cy="92075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7417" name="!!Oval 5">
            <a:extLst>
              <a:ext uri="{FF2B5EF4-FFF2-40B4-BE49-F238E27FC236}">
                <a16:creationId xmlns:a16="http://schemas.microsoft.com/office/drawing/2014/main" id="{12E6171C-11D0-4F05-8438-15269018B33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-3071018" y="3663156"/>
            <a:ext cx="6299200" cy="90487"/>
          </a:xfrm>
          <a:prstGeom prst="rect">
            <a:avLst/>
          </a:prstGeom>
          <a:solidFill>
            <a:srgbClr val="1F4E7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80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90A0281-A7BD-4F43-B4D7-309844C6CD56}"/>
              </a:ext>
            </a:extLst>
          </p:cNvPr>
          <p:cNvSpPr txBox="1"/>
          <p:nvPr/>
        </p:nvSpPr>
        <p:spPr>
          <a:xfrm>
            <a:off x="3235468" y="75681"/>
            <a:ext cx="1185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(1/8)</a:t>
            </a:r>
            <a:endParaRPr lang="zh-TW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0905EAA-B37E-4E32-8BE1-C044257B111D}"/>
              </a:ext>
            </a:extLst>
          </p:cNvPr>
          <p:cNvSpPr txBox="1"/>
          <p:nvPr/>
        </p:nvSpPr>
        <p:spPr>
          <a:xfrm>
            <a:off x="624568" y="798286"/>
            <a:ext cx="1106419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3000" dirty="0">
                <a:solidFill>
                  <a:srgbClr val="29425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Calibri" panose="020F0502020204030204" pitchFamily="34" charset="0"/>
              </a:rPr>
              <a:t>Related Work</a:t>
            </a:r>
            <a:endParaRPr lang="zh-TW" altLang="en-US" sz="3000" dirty="0">
              <a:solidFill>
                <a:srgbClr val="29425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8D01CF5-FFAE-4261-85CE-A1F5E95AFEFC}"/>
              </a:ext>
            </a:extLst>
          </p:cNvPr>
          <p:cNvSpPr txBox="1"/>
          <p:nvPr/>
        </p:nvSpPr>
        <p:spPr>
          <a:xfrm>
            <a:off x="624568" y="1429306"/>
            <a:ext cx="10931036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71550" lvl="1" indent="-514350">
              <a:buFont typeface="Wingdings" panose="05000000000000000000" pitchFamily="2" charset="2"/>
              <a:buAutoNum type="circleNumWdWhitePlai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NLP (Neural Language Processing)</a:t>
            </a: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Self-Attention</a:t>
            </a: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Multi-head Self-Attention (MSA)</a:t>
            </a: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 on CV</a:t>
            </a: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 Transformer</a:t>
            </a: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endParaRPr lang="en-US" altLang="zh-TW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71550" lvl="1" indent="-514350">
              <a:buFont typeface="Wingdings" panose="05000000000000000000" pitchFamily="2" charset="2"/>
              <a:buAutoNum type="circleNumWdWhitePlain"/>
            </a:pPr>
            <a:r>
              <a:rPr lang="en-US" altLang="zh-TW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 Summary</a:t>
            </a:r>
            <a:endParaRPr lang="en-US" altLang="zh-TW" sz="2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47860</TotalTime>
  <Pages>0</Pages>
  <Words>936</Words>
  <Characters>0</Characters>
  <Application>Microsoft Office PowerPoint</Application>
  <DocSecurity>0</DocSecurity>
  <PresentationFormat>寬螢幕</PresentationFormat>
  <Lines>0</Lines>
  <Paragraphs>440</Paragraphs>
  <Slides>36</Slides>
  <Notes>36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46" baseType="lpstr">
      <vt:lpstr>Microsoft YaHei</vt:lpstr>
      <vt:lpstr>SimSun</vt:lpstr>
      <vt:lpstr>新細明體</vt:lpstr>
      <vt:lpstr>Arial</vt:lpstr>
      <vt:lpstr>Calibri</vt:lpstr>
      <vt:lpstr>Calibri Light</vt:lpstr>
      <vt:lpstr>Calisto MT</vt:lpstr>
      <vt:lpstr>Times New Roman</vt:lpstr>
      <vt:lpstr>Wingdings</vt:lpstr>
      <vt:lpstr>第一PPT，www.1ppt.com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CharactersWithSpaces>0</CharactersWithSpaces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论文答辩</dc:title>
  <dc:creator>第一PPT模板网-WWW.1PPT.COM</dc:creator>
  <cp:keywords>第一PPT模板网-WWW.1PPT.COM</cp:keywords>
  <cp:lastModifiedBy>Lab722 BX</cp:lastModifiedBy>
  <cp:revision>478</cp:revision>
  <dcterms:created xsi:type="dcterms:W3CDTF">2015-06-10T14:15:00Z</dcterms:created>
  <dcterms:modified xsi:type="dcterms:W3CDTF">2021-12-07T07:08:22Z</dcterms:modified>
</cp:coreProperties>
</file>